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5" r:id="rId7"/>
    <p:sldId id="347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79" r:id="rId22"/>
    <p:sldId id="258" r:id="rId23"/>
    <p:sldId id="380" r:id="rId24"/>
    <p:sldId id="381" r:id="rId25"/>
    <p:sldId id="382" r:id="rId26"/>
    <p:sldId id="383" r:id="rId27"/>
    <p:sldId id="384" r:id="rId28"/>
    <p:sldId id="386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363" r:id="rId49"/>
    <p:sldId id="364" r:id="rId50"/>
    <p:sldId id="365" r:id="rId51"/>
    <p:sldId id="366" r:id="rId52"/>
    <p:sldId id="367" r:id="rId53"/>
    <p:sldId id="378" r:id="rId54"/>
    <p:sldId id="259" r:id="rId55"/>
    <p:sldId id="369" r:id="rId56"/>
    <p:sldId id="370" r:id="rId57"/>
    <p:sldId id="368" r:id="rId58"/>
    <p:sldId id="371" r:id="rId59"/>
    <p:sldId id="372" r:id="rId60"/>
    <p:sldId id="373" r:id="rId61"/>
    <p:sldId id="374" r:id="rId62"/>
    <p:sldId id="375" r:id="rId63"/>
    <p:sldId id="376" r:id="rId64"/>
    <p:sldId id="377" r:id="rId65"/>
    <p:sldId id="264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C0C3C-9C68-40C1-AC62-447EF4A2D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B2D30D-063C-454E-9F82-4C8C077BF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005DE-E8B7-4488-B5E6-67692DE36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25FF0-0987-49AB-8F1C-FF27C009D46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30E26-2350-4E09-9176-7D250B89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E55DC-3E74-4A58-BC4D-499F193F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0F39-DDDA-4DD9-901A-71ECA802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2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F4FF-7876-4E9E-8149-7B31EDD8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0C974-FB42-4FDD-B46C-E9EDA1405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7F2F9-3EFF-4830-AB39-715A02345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25FF0-0987-49AB-8F1C-FF27C009D46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203C2-F0AF-42D9-BA2B-58E1B4102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032B1-69CD-4771-9E75-5B63D218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0F39-DDDA-4DD9-901A-71ECA802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150BCD-AD28-41B7-B7A6-7480DA133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17D3D-9DC1-4AEF-BEC8-972E73A17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D6CFB-A088-4667-908B-BD448185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25FF0-0987-49AB-8F1C-FF27C009D46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7FE08-7ABF-4FA2-A215-B6688711D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E4FF0-0485-4957-BDA7-01AE276D6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0F39-DDDA-4DD9-901A-71ECA802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5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E6DC0-2150-4D46-9685-05820BD4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C7DD5-2F02-4E0D-8646-B21B20A7254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FC878-284A-4C8B-8D2D-5096EFE0BC8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592233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10A67F-CDB7-424D-BAC7-2D5BB1F2D6C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1" y="3925889"/>
            <a:ext cx="5592233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94F2E0-4FFB-4DB2-A8DE-3A12DFC1B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Weeks 1 &amp;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844685-6A7C-4E40-9253-ED0AA1ED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272D95-7B25-4D74-933F-1F69B816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fld id="{3ED06C84-ACB8-449C-AED6-B60488150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482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68331-17A9-4371-88C5-D44272AB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9145A-FFF1-422F-A775-F6D4A86100A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AE1FC-567D-4A01-A4FE-C4E2EC327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AAA4A-5A4D-4BCC-8FD0-57E9EDDB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Weeks 1 &amp; 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5C1B6-8840-4742-BAF7-7CF381AC9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06A97-30BB-4AD2-ACBB-EB40AD44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fld id="{8F6E6E25-F0AA-4CEC-BD2D-11790BE57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539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54091" y="249780"/>
            <a:ext cx="3883819" cy="350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31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532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0CB8-35CA-4D44-B676-C7303D740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FF982-0D51-49FC-9CDC-3008ACCFB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54576-79FD-4B09-94D7-0D454788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25FF0-0987-49AB-8F1C-FF27C009D46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B3498-D925-4237-AF93-42A50F62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7046A-FF0B-4A1E-BC18-A341862C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0F39-DDDA-4DD9-901A-71ECA802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3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81E36-D32B-46F1-99DB-6271F52C7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6A309-10F8-4F67-BE89-072934A4C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74A4C-5474-41A2-B04B-76C54AFF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25FF0-0987-49AB-8F1C-FF27C009D46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724A7-254D-43DA-9ACF-FE700084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2E194-8E76-474A-96EF-28B6E4B9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0F39-DDDA-4DD9-901A-71ECA802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6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E0A9-3574-4020-9E41-DD9D1B67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946DF-1056-4AEF-9A6E-33CA9B101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2881E-7960-4780-B7C0-172E00C66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9E26E-1C52-4185-9459-8FC426EF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25FF0-0987-49AB-8F1C-FF27C009D46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27E5C-AF0D-4892-91B0-8BCB2E83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E48D2-AC0C-4CBB-8460-FEC6D456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0F39-DDDA-4DD9-901A-71ECA802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8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4CAEC-37E8-4161-9699-36A32084D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2347F-90F3-47D2-A19B-03EE8ABDB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2A8C2-77BF-4383-8E0E-2EDEDBB3B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77F05-21FE-4F5A-8C26-438EEB154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5CA31B-54ED-4833-B8AC-6A3C8E5CE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045FB7-AF0E-453B-8B4A-E68360695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25FF0-0987-49AB-8F1C-FF27C009D46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DE5DB0-BED9-4814-962D-87AAF9F28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5B4E75-4B62-42FB-9BEB-6D2C7B877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0F39-DDDA-4DD9-901A-71ECA802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6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47B82-12F1-439D-816B-29A34A24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1CC4C-1C58-434B-B943-6C6894EA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25FF0-0987-49AB-8F1C-FF27C009D46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9F926-4B6B-4DAB-8A5E-5F5C3B9D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8AEDF-46A1-4088-A5BA-8CFAB682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0F39-DDDA-4DD9-901A-71ECA802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7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263CA3-99D2-4AE2-8213-2399ADD9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25FF0-0987-49AB-8F1C-FF27C009D46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01B375-0A9F-4563-AABC-80F20BA5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F12F2-DF88-4FFB-B693-0A0291C37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0F39-DDDA-4DD9-901A-71ECA802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1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8F2B-E129-481C-AF2A-57BD468F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CD962-CAA9-49C9-A587-FC9411F79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232FC-23D2-45DE-A772-0A1E3D30C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D167E-3F5E-40AD-B308-0C5CFDF5C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25FF0-0987-49AB-8F1C-FF27C009D46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57A5F-1856-44F3-BA8A-58171040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81879-70A0-4855-908B-699F010E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0F39-DDDA-4DD9-901A-71ECA802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1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DF197-4F62-4540-B856-B8227B67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2BF4B-3A50-4379-9DCB-136A474D7C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C93E9-F582-45D7-AB07-58123E4FA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6DAF3-C191-43B5-8B19-F3F1213F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25FF0-0987-49AB-8F1C-FF27C009D46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8A3FB-A1C5-4418-B1F5-35C289B64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A5E90-E9C7-4D0D-8DED-AD147EA3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0F39-DDDA-4DD9-901A-71ECA802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7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AA4F1F-9220-4106-9281-83672AA9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DCF73-9E6B-442B-9D86-8DD66F328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80E24-2524-4C85-8967-FD48FF5D8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25FF0-0987-49AB-8F1C-FF27C009D46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273A0-8A40-45D6-8634-D1257DA70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7EF23-5355-428C-8143-DE894C89B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70F39-DDDA-4DD9-901A-71ECA802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1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emf"/><Relationship Id="rId4" Type="http://schemas.openxmlformats.org/officeDocument/2006/relationships/image" Target="../media/image45.png"/><Relationship Id="rId9" Type="http://schemas.openxmlformats.org/officeDocument/2006/relationships/image" Target="../media/image5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5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1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4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5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91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92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93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96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1.bin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image" Target="../media/image100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&quot;image processing&quot; logo">
            <a:extLst>
              <a:ext uri="{FF2B5EF4-FFF2-40B4-BE49-F238E27FC236}">
                <a16:creationId xmlns:a16="http://schemas.microsoft.com/office/drawing/2014/main" id="{E69A2476-2FFC-4703-AEB8-0081B4CD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73" y="714375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A97945-8AED-49A6-BB17-5DD97DA265D7}"/>
              </a:ext>
            </a:extLst>
          </p:cNvPr>
          <p:cNvSpPr txBox="1"/>
          <p:nvPr/>
        </p:nvSpPr>
        <p:spPr>
          <a:xfrm>
            <a:off x="2036618" y="2935895"/>
            <a:ext cx="8562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73088" algn="l"/>
              </a:tabLst>
            </a:pPr>
            <a:r>
              <a:rPr lang="en-US" sz="5400" b="1" dirty="0">
                <a:solidFill>
                  <a:srgbClr val="002060"/>
                </a:solidFill>
              </a:rPr>
              <a:t>Digital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>
                <a:solidFill>
                  <a:srgbClr val="00B050"/>
                </a:solidFill>
              </a:rPr>
              <a:t>Image</a:t>
            </a:r>
            <a:r>
              <a:rPr lang="en-US" sz="5400" b="1" dirty="0">
                <a:solidFill>
                  <a:srgbClr val="FF0000"/>
                </a:solidFill>
              </a:rPr>
              <a:t> Processing</a:t>
            </a:r>
          </a:p>
          <a:p>
            <a:pPr algn="ctr">
              <a:tabLst>
                <a:tab pos="573088" algn="l"/>
              </a:tabLst>
            </a:pPr>
            <a:r>
              <a:rPr lang="en-US" sz="3600" b="1" dirty="0">
                <a:solidFill>
                  <a:srgbClr val="00B0F0"/>
                </a:solidFill>
                <a:latin typeface="Arial Black" panose="020B0A04020102020204" pitchFamily="34" charset="0"/>
              </a:rPr>
              <a:t>Mathematical Operations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387D2-7548-4C8F-AF45-D576032C4FE6}"/>
              </a:ext>
            </a:extLst>
          </p:cNvPr>
          <p:cNvSpPr/>
          <p:nvPr/>
        </p:nvSpPr>
        <p:spPr>
          <a:xfrm>
            <a:off x="5418195" y="153057"/>
            <a:ext cx="1798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9900"/>
                </a:solidFill>
              </a:rPr>
              <a:t>Lecture # 3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255B062-1E03-4500-A63B-B3BEF1375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1472" y="4870039"/>
            <a:ext cx="7772400" cy="18254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Semester</a:t>
            </a:r>
          </a:p>
          <a:p>
            <a:r>
              <a:rPr lang="en-US" dirty="0">
                <a:solidFill>
                  <a:srgbClr val="009900"/>
                </a:solidFill>
              </a:rPr>
              <a:t>2019-2020</a:t>
            </a:r>
          </a:p>
          <a:p>
            <a:r>
              <a:rPr lang="en-US" dirty="0"/>
              <a:t>Dr. </a:t>
            </a:r>
            <a:r>
              <a:rPr lang="en-US" dirty="0" err="1"/>
              <a:t>Abdulhussein</a:t>
            </a:r>
            <a:r>
              <a:rPr lang="en-US" dirty="0"/>
              <a:t> Mohsin Abdullah</a:t>
            </a:r>
          </a:p>
          <a:p>
            <a:r>
              <a:rPr lang="en-US" dirty="0">
                <a:solidFill>
                  <a:srgbClr val="00B0F0"/>
                </a:solidFill>
              </a:rPr>
              <a:t>Computer Science Dept., CS &amp; IT College, </a:t>
            </a:r>
            <a:r>
              <a:rPr lang="en-US" dirty="0" err="1">
                <a:solidFill>
                  <a:srgbClr val="00B0F0"/>
                </a:solidFill>
              </a:rPr>
              <a:t>Basrah</a:t>
            </a:r>
            <a:r>
              <a:rPr lang="en-US" dirty="0">
                <a:solidFill>
                  <a:srgbClr val="00B0F0"/>
                </a:solidFill>
              </a:rPr>
              <a:t> Univ.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48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D5ED963D-1397-4457-81A6-E3095FDF5A8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51386" y="315965"/>
            <a:ext cx="10515600" cy="664368"/>
          </a:xfrm>
        </p:spPr>
        <p:txBody>
          <a:bodyPr/>
          <a:lstStyle/>
          <a:p>
            <a:r>
              <a:rPr lang="en-US" altLang="en-US" sz="2400"/>
              <a:t>An Example of Image Multiplication</a:t>
            </a:r>
          </a:p>
        </p:txBody>
      </p:sp>
      <p:pic>
        <p:nvPicPr>
          <p:cNvPr id="198662" name="Picture 6">
            <a:extLst>
              <a:ext uri="{FF2B5EF4-FFF2-40B4-BE49-F238E27FC236}">
                <a16:creationId xmlns:a16="http://schemas.microsoft.com/office/drawing/2014/main" id="{1261BEA9-9154-474D-A94C-21980AC38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74" y="1029493"/>
            <a:ext cx="9144000" cy="47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C1B60391-E51F-47F9-A102-8492D54B354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74405" y="335629"/>
            <a:ext cx="10515600" cy="755752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Set and Logical Operations</a:t>
            </a:r>
          </a:p>
        </p:txBody>
      </p:sp>
      <p:pic>
        <p:nvPicPr>
          <p:cNvPr id="200708" name="Picture 4">
            <a:extLst>
              <a:ext uri="{FF2B5EF4-FFF2-40B4-BE49-F238E27FC236}">
                <a16:creationId xmlns:a16="http://schemas.microsoft.com/office/drawing/2014/main" id="{408F1119-2E1E-469C-9DA8-386005139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1" y="1314450"/>
            <a:ext cx="5942013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709" name="Picture 5">
            <a:extLst>
              <a:ext uri="{FF2B5EF4-FFF2-40B4-BE49-F238E27FC236}">
                <a16:creationId xmlns:a16="http://schemas.microsoft.com/office/drawing/2014/main" id="{3E2962EC-C78B-4D17-BF25-8B322E2C3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227139"/>
            <a:ext cx="2201862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41D41995-E132-4B5C-9A3D-751638B1C60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Set and Logical Operations</a:t>
            </a:r>
          </a:p>
        </p:txBody>
      </p:sp>
      <p:sp>
        <p:nvSpPr>
          <p:cNvPr id="201733" name="Rectangle 5">
            <a:extLst>
              <a:ext uri="{FF2B5EF4-FFF2-40B4-BE49-F238E27FC236}">
                <a16:creationId xmlns:a16="http://schemas.microsoft.com/office/drawing/2014/main" id="{759A81D6-1D74-4DEC-8752-1C4962D05A7A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25626" y="1357313"/>
            <a:ext cx="8518525" cy="5257800"/>
          </a:xfrm>
          <a:noFill/>
          <a:ln/>
        </p:spPr>
        <p:txBody>
          <a:bodyPr/>
          <a:lstStyle/>
          <a:p>
            <a:r>
              <a:rPr lang="en-US" altLang="en-US" sz="2400"/>
              <a:t> Let A be the elements of a gray-scale image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/>
              <a:t>    The elements of A are triplets of the form (x, y, z), where x and y are spatial coordinates and z denotes the intensity at the point (x, y).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/>
              <a:t>    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/>
          </a:p>
          <a:p>
            <a:r>
              <a:rPr lang="en-US" altLang="en-US" sz="2400"/>
              <a:t> The complement of A is denoted A</a:t>
            </a:r>
            <a:r>
              <a:rPr lang="en-US" altLang="en-US" sz="2400" baseline="30000"/>
              <a:t>c</a:t>
            </a:r>
            <a:r>
              <a:rPr lang="en-US" altLang="en-US" sz="2400"/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/>
              <a:t>     </a:t>
            </a:r>
          </a:p>
        </p:txBody>
      </p:sp>
      <p:graphicFrame>
        <p:nvGraphicFramePr>
          <p:cNvPr id="201734" name="Object 6">
            <a:extLst>
              <a:ext uri="{FF2B5EF4-FFF2-40B4-BE49-F238E27FC236}">
                <a16:creationId xmlns:a16="http://schemas.microsoft.com/office/drawing/2014/main" id="{932961A9-CB15-4D03-9D7F-26A43FC180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7764" y="4457701"/>
          <a:ext cx="76549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" imgW="3809880" imgH="482400" progId="Equation.DSMT4">
                  <p:embed/>
                </p:oleObj>
              </mc:Choice>
              <mc:Fallback>
                <p:oleObj name="Equation" r:id="rId3" imgW="3809880" imgH="482400" progId="Equation.DSMT4">
                  <p:embed/>
                  <p:pic>
                    <p:nvPicPr>
                      <p:cNvPr id="201734" name="Object 6">
                        <a:extLst>
                          <a:ext uri="{FF2B5EF4-FFF2-40B4-BE49-F238E27FC236}">
                            <a16:creationId xmlns:a16="http://schemas.microsoft.com/office/drawing/2014/main" id="{932961A9-CB15-4D03-9D7F-26A43FC180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64" y="4457701"/>
                        <a:ext cx="7654925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5" name="Object 7">
            <a:extLst>
              <a:ext uri="{FF2B5EF4-FFF2-40B4-BE49-F238E27FC236}">
                <a16:creationId xmlns:a16="http://schemas.microsoft.com/office/drawing/2014/main" id="{FC044B01-C48D-480D-B238-32F587C25669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2455864" y="3106738"/>
          <a:ext cx="412273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5" imgW="1688760" imgH="228600" progId="Equation.DSMT4">
                  <p:embed/>
                </p:oleObj>
              </mc:Choice>
              <mc:Fallback>
                <p:oleObj name="Equation" r:id="rId5" imgW="1688760" imgH="228600" progId="Equation.DSMT4">
                  <p:embed/>
                  <p:pic>
                    <p:nvPicPr>
                      <p:cNvPr id="201735" name="Object 7">
                        <a:extLst>
                          <a:ext uri="{FF2B5EF4-FFF2-40B4-BE49-F238E27FC236}">
                            <a16:creationId xmlns:a16="http://schemas.microsoft.com/office/drawing/2014/main" id="{FC044B01-C48D-480D-B238-32F587C256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4" y="3106738"/>
                        <a:ext cx="4122737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1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1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E229E981-F624-46C5-9148-4EFA4BAF15F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Set and Logical Operations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2ED2FC26-C553-449A-9497-919499331060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25626" y="1357313"/>
            <a:ext cx="8518525" cy="5257800"/>
          </a:xfrm>
          <a:noFill/>
          <a:ln/>
        </p:spPr>
        <p:txBody>
          <a:bodyPr/>
          <a:lstStyle/>
          <a:p>
            <a:r>
              <a:rPr lang="en-US" altLang="en-US" sz="2400"/>
              <a:t> The union of two gray-scale images (sets) A and B is defined as the set</a:t>
            </a:r>
            <a:endParaRPr lang="en-US" altLang="en-US" sz="2000"/>
          </a:p>
        </p:txBody>
      </p:sp>
      <p:graphicFrame>
        <p:nvGraphicFramePr>
          <p:cNvPr id="203781" name="Object 5">
            <a:extLst>
              <a:ext uri="{FF2B5EF4-FFF2-40B4-BE49-F238E27FC236}">
                <a16:creationId xmlns:a16="http://schemas.microsoft.com/office/drawing/2014/main" id="{F37E8DB8-3633-4A02-B057-F6ACCC4ED74A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2478089" y="2535239"/>
          <a:ext cx="578643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2044440" imgH="279360" progId="Equation.DSMT4">
                  <p:embed/>
                </p:oleObj>
              </mc:Choice>
              <mc:Fallback>
                <p:oleObj name="Equation" r:id="rId3" imgW="2044440" imgH="279360" progId="Equation.DSMT4">
                  <p:embed/>
                  <p:pic>
                    <p:nvPicPr>
                      <p:cNvPr id="203781" name="Object 5">
                        <a:extLst>
                          <a:ext uri="{FF2B5EF4-FFF2-40B4-BE49-F238E27FC236}">
                            <a16:creationId xmlns:a16="http://schemas.microsoft.com/office/drawing/2014/main" id="{F37E8DB8-3633-4A02-B057-F6ACCC4ED7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9" y="2535239"/>
                        <a:ext cx="5786437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435793CB-6F3E-4898-A436-0D16A43EA08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Set and Logical Operations</a:t>
            </a:r>
          </a:p>
        </p:txBody>
      </p:sp>
      <p:pic>
        <p:nvPicPr>
          <p:cNvPr id="204808" name="Picture 8">
            <a:extLst>
              <a:ext uri="{FF2B5EF4-FFF2-40B4-BE49-F238E27FC236}">
                <a16:creationId xmlns:a16="http://schemas.microsoft.com/office/drawing/2014/main" id="{76F513A3-EFB2-4D14-826A-5E7A2946F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462089"/>
            <a:ext cx="7088188" cy="456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09" name="Picture 9">
            <a:extLst>
              <a:ext uri="{FF2B5EF4-FFF2-40B4-BE49-F238E27FC236}">
                <a16:creationId xmlns:a16="http://schemas.microsoft.com/office/drawing/2014/main" id="{514DF220-22D2-405A-AC10-8B4639305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1176339"/>
            <a:ext cx="1846262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4C1356EE-C406-477C-B81F-B121990A7E9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80283" y="-6453"/>
            <a:ext cx="8540750" cy="1143001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Set and Logical Operations</a:t>
            </a:r>
          </a:p>
        </p:txBody>
      </p:sp>
      <p:pic>
        <p:nvPicPr>
          <p:cNvPr id="205827" name="Picture 3" descr="nmtlogo">
            <a:extLst>
              <a:ext uri="{FF2B5EF4-FFF2-40B4-BE49-F238E27FC236}">
                <a16:creationId xmlns:a16="http://schemas.microsoft.com/office/drawing/2014/main" id="{23912C1E-F93D-4637-A5DF-77E27F6E8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6115050"/>
            <a:ext cx="23812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0" name="Picture 6">
            <a:extLst>
              <a:ext uri="{FF2B5EF4-FFF2-40B4-BE49-F238E27FC236}">
                <a16:creationId xmlns:a16="http://schemas.microsoft.com/office/drawing/2014/main" id="{DA60D519-5B61-44B3-ADD8-7B1D7EF62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996951"/>
            <a:ext cx="4513262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31" name="Picture 7">
            <a:extLst>
              <a:ext uri="{FF2B5EF4-FFF2-40B4-BE49-F238E27FC236}">
                <a16:creationId xmlns:a16="http://schemas.microsoft.com/office/drawing/2014/main" id="{E0480E03-FD06-426B-BBC4-F9014BDB0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9" y="1905001"/>
            <a:ext cx="2230437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26B5EA67-5AFC-41A0-A17E-08CFBD215B1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20713" y="51594"/>
            <a:ext cx="854075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Spatial Operations</a:t>
            </a:r>
          </a:p>
        </p:txBody>
      </p:sp>
      <p:sp>
        <p:nvSpPr>
          <p:cNvPr id="206854" name="Rectangle 6">
            <a:extLst>
              <a:ext uri="{FF2B5EF4-FFF2-40B4-BE49-F238E27FC236}">
                <a16:creationId xmlns:a16="http://schemas.microsoft.com/office/drawing/2014/main" id="{847E32ED-5695-4B17-82B8-06A4E4099407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25626" y="1357313"/>
            <a:ext cx="8518525" cy="5257800"/>
          </a:xfrm>
          <a:noFill/>
          <a:ln/>
        </p:spPr>
        <p:txBody>
          <a:bodyPr/>
          <a:lstStyle/>
          <a:p>
            <a:r>
              <a:rPr lang="en-US" altLang="en-US" dirty="0"/>
              <a:t> </a:t>
            </a:r>
            <a:r>
              <a:rPr lang="en-US" altLang="en-US" sz="2400" dirty="0"/>
              <a:t>Single-pixel operations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/>
              <a:t>    </a:t>
            </a:r>
            <a:r>
              <a:rPr lang="en-US" altLang="en-US" sz="2000" dirty="0"/>
              <a:t>Alter the values of an image’s pixels based on the intensity.</a:t>
            </a:r>
            <a:r>
              <a:rPr lang="en-US" altLang="en-US" dirty="0"/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/>
              <a:t>  e.g.,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/>
              <a:t>     </a:t>
            </a:r>
          </a:p>
        </p:txBody>
      </p:sp>
      <p:graphicFrame>
        <p:nvGraphicFramePr>
          <p:cNvPr id="206855" name="Object 7">
            <a:extLst>
              <a:ext uri="{FF2B5EF4-FFF2-40B4-BE49-F238E27FC236}">
                <a16:creationId xmlns:a16="http://schemas.microsoft.com/office/drawing/2014/main" id="{2B9D2023-ABCE-4666-8D06-3DCF20B7C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9363" y="2417764"/>
          <a:ext cx="1490662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545760" imgH="203040" progId="Equation.DSMT4">
                  <p:embed/>
                </p:oleObj>
              </mc:Choice>
              <mc:Fallback>
                <p:oleObj name="Equation" r:id="rId3" imgW="545760" imgH="203040" progId="Equation.DSMT4">
                  <p:embed/>
                  <p:pic>
                    <p:nvPicPr>
                      <p:cNvPr id="206855" name="Object 7">
                        <a:extLst>
                          <a:ext uri="{FF2B5EF4-FFF2-40B4-BE49-F238E27FC236}">
                            <a16:creationId xmlns:a16="http://schemas.microsoft.com/office/drawing/2014/main" id="{2B9D2023-ABCE-4666-8D06-3DCF20B7CE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3" y="2417764"/>
                        <a:ext cx="1490662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856" name="Picture 8">
            <a:extLst>
              <a:ext uri="{FF2B5EF4-FFF2-40B4-BE49-F238E27FC236}">
                <a16:creationId xmlns:a16="http://schemas.microsoft.com/office/drawing/2014/main" id="{A13CDC99-EC81-4C1B-9DB4-78D1355FF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2868613"/>
            <a:ext cx="3321050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57" name="Picture 9">
            <a:extLst>
              <a:ext uri="{FF2B5EF4-FFF2-40B4-BE49-F238E27FC236}">
                <a16:creationId xmlns:a16="http://schemas.microsoft.com/office/drawing/2014/main" id="{20D9E36D-67E0-46BF-BADA-545B37102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4" y="2825751"/>
            <a:ext cx="2351087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6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6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862A8798-D15A-4CE4-B515-7C76225B169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80284" y="71437"/>
            <a:ext cx="854075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Spatial Operations</a:t>
            </a:r>
          </a:p>
        </p:txBody>
      </p:sp>
      <p:pic>
        <p:nvPicPr>
          <p:cNvPr id="207875" name="Picture 3" descr="nmtlogo">
            <a:extLst>
              <a:ext uri="{FF2B5EF4-FFF2-40B4-BE49-F238E27FC236}">
                <a16:creationId xmlns:a16="http://schemas.microsoft.com/office/drawing/2014/main" id="{628BF131-C7F5-4A94-B758-2C551B24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6115050"/>
            <a:ext cx="23812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76" name="Rectangle 4">
            <a:extLst>
              <a:ext uri="{FF2B5EF4-FFF2-40B4-BE49-F238E27FC236}">
                <a16:creationId xmlns:a16="http://schemas.microsoft.com/office/drawing/2014/main" id="{9B90D9A4-6E37-43FE-BF25-A57FBEF344F7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25626" y="957263"/>
            <a:ext cx="8518525" cy="5257800"/>
          </a:xfrm>
          <a:noFill/>
          <a:ln/>
        </p:spPr>
        <p:txBody>
          <a:bodyPr/>
          <a:lstStyle/>
          <a:p>
            <a:r>
              <a:rPr lang="en-US" altLang="en-US"/>
              <a:t> </a:t>
            </a:r>
            <a:r>
              <a:rPr lang="en-US" altLang="en-US" sz="2400"/>
              <a:t>Neighborhood operations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207880" name="Picture 8">
            <a:extLst>
              <a:ext uri="{FF2B5EF4-FFF2-40B4-BE49-F238E27FC236}">
                <a16:creationId xmlns:a16="http://schemas.microsoft.com/office/drawing/2014/main" id="{FE2AFCAD-556F-459F-A81B-ADC12A914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6" y="1438276"/>
            <a:ext cx="50641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881" name="Rectangle 9">
            <a:extLst>
              <a:ext uri="{FF2B5EF4-FFF2-40B4-BE49-F238E27FC236}">
                <a16:creationId xmlns:a16="http://schemas.microsoft.com/office/drawing/2014/main" id="{2732FEC4-D848-4B85-92E2-D131CE830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739" y="3962400"/>
            <a:ext cx="5006975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4" name="Rectangle 12">
            <a:extLst>
              <a:ext uri="{FF2B5EF4-FFF2-40B4-BE49-F238E27FC236}">
                <a16:creationId xmlns:a16="http://schemas.microsoft.com/office/drawing/2014/main" id="{C5A8251D-82AD-4812-8C26-1728FAFBA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264" y="2263775"/>
            <a:ext cx="1438275" cy="566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8" name="AutoShape 16">
            <a:extLst>
              <a:ext uri="{FF2B5EF4-FFF2-40B4-BE49-F238E27FC236}">
                <a16:creationId xmlns:a16="http://schemas.microsoft.com/office/drawing/2014/main" id="{6EBD379C-608E-4DED-A40F-F2F6825D4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9" y="4202113"/>
            <a:ext cx="5703887" cy="1930400"/>
          </a:xfrm>
          <a:prstGeom prst="cloudCallout">
            <a:avLst>
              <a:gd name="adj1" fmla="val 25009"/>
              <a:gd name="adj2" fmla="val -139968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altLang="en-US" b="1" dirty="0"/>
              <a:t>The value of this pixel is determined by a specified operation involving the pixels in the input image with coordinates in </a:t>
            </a:r>
            <a:r>
              <a:rPr lang="en-US" altLang="en-US" b="1" dirty="0" err="1"/>
              <a:t>S</a:t>
            </a:r>
            <a:r>
              <a:rPr lang="en-US" altLang="en-US" b="1" baseline="-25000" dirty="0" err="1"/>
              <a:t>xy</a:t>
            </a:r>
            <a:endParaRPr lang="en-US" altLang="en-US" b="1" baseline="-25000" dirty="0"/>
          </a:p>
          <a:p>
            <a:pPr algn="ctr"/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3400E53D-9E42-499D-ACDB-FA2AE7E6DD1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39277" y="0"/>
            <a:ext cx="854075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Spatial Operations</a:t>
            </a:r>
          </a:p>
        </p:txBody>
      </p:sp>
      <p:pic>
        <p:nvPicPr>
          <p:cNvPr id="209923" name="Picture 3" descr="nmtlogo">
            <a:extLst>
              <a:ext uri="{FF2B5EF4-FFF2-40B4-BE49-F238E27FC236}">
                <a16:creationId xmlns:a16="http://schemas.microsoft.com/office/drawing/2014/main" id="{651E5F35-DF29-49B0-A8F1-92AE5C14E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6115050"/>
            <a:ext cx="23812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4" name="Rectangle 4">
            <a:extLst>
              <a:ext uri="{FF2B5EF4-FFF2-40B4-BE49-F238E27FC236}">
                <a16:creationId xmlns:a16="http://schemas.microsoft.com/office/drawing/2014/main" id="{75A7C1F8-E09C-4A94-8F15-0A660CAD9CDD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25626" y="957263"/>
            <a:ext cx="8518525" cy="5257800"/>
          </a:xfrm>
          <a:noFill/>
          <a:ln/>
        </p:spPr>
        <p:txBody>
          <a:bodyPr/>
          <a:lstStyle/>
          <a:p>
            <a:r>
              <a:rPr lang="en-US" altLang="en-US"/>
              <a:t> </a:t>
            </a:r>
            <a:r>
              <a:rPr lang="en-US" altLang="en-US" sz="2400"/>
              <a:t>Neighborhood operations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209925" name="Picture 5">
            <a:extLst>
              <a:ext uri="{FF2B5EF4-FFF2-40B4-BE49-F238E27FC236}">
                <a16:creationId xmlns:a16="http://schemas.microsoft.com/office/drawing/2014/main" id="{28720076-AE33-4F2B-A21A-507E1153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6" y="1438276"/>
            <a:ext cx="50641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0AE3C31B-7BB2-46FB-BDDA-E10183D4703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72282" y="42863"/>
            <a:ext cx="854075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Geometric Spatial Transformations</a:t>
            </a:r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F455006A-E0EC-4C5C-A9AC-F600BCF194F4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25626" y="1185863"/>
            <a:ext cx="8518525" cy="5257800"/>
          </a:xfrm>
          <a:noFill/>
          <a:ln/>
        </p:spPr>
        <p:txBody>
          <a:bodyPr/>
          <a:lstStyle/>
          <a:p>
            <a:r>
              <a:rPr lang="en-US" altLang="en-US"/>
              <a:t> </a:t>
            </a:r>
            <a:r>
              <a:rPr lang="en-US" altLang="en-US" sz="2400"/>
              <a:t>Geometric transformation (rubber-sheet transformation)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>
                <a:cs typeface="Tahoma" panose="020B0604030504040204" pitchFamily="34" charset="0"/>
              </a:rPr>
              <a:t>      — A spatial transformation of coordinates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1800"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1800"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1800"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>
                <a:cs typeface="Tahoma" panose="020B0604030504040204" pitchFamily="34" charset="0"/>
              </a:rPr>
              <a:t>      — intensity interpolation that assigns intensity values to the spatially transformed pixels.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1800"/>
          </a:p>
          <a:p>
            <a:r>
              <a:rPr lang="en-US" altLang="en-US" sz="2400"/>
              <a:t>  Affine transform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graphicFrame>
        <p:nvGraphicFramePr>
          <p:cNvPr id="210950" name="Object 6">
            <a:extLst>
              <a:ext uri="{FF2B5EF4-FFF2-40B4-BE49-F238E27FC236}">
                <a16:creationId xmlns:a16="http://schemas.microsoft.com/office/drawing/2014/main" id="{54E8521E-BB25-420A-BF0E-166C980F2E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94064" y="2190751"/>
          <a:ext cx="289718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3" imgW="1079280" imgH="203040" progId="Equation.DSMT4">
                  <p:embed/>
                </p:oleObj>
              </mc:Choice>
              <mc:Fallback>
                <p:oleObj name="Equation" r:id="rId3" imgW="1079280" imgH="203040" progId="Equation.DSMT4">
                  <p:embed/>
                  <p:pic>
                    <p:nvPicPr>
                      <p:cNvPr id="210950" name="Object 6">
                        <a:extLst>
                          <a:ext uri="{FF2B5EF4-FFF2-40B4-BE49-F238E27FC236}">
                            <a16:creationId xmlns:a16="http://schemas.microsoft.com/office/drawing/2014/main" id="{54E8521E-BB25-420A-BF0E-166C980F2E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064" y="2190751"/>
                        <a:ext cx="2897187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1" name="Object 7">
            <a:extLst>
              <a:ext uri="{FF2B5EF4-FFF2-40B4-BE49-F238E27FC236}">
                <a16:creationId xmlns:a16="http://schemas.microsoft.com/office/drawing/2014/main" id="{1F6D9765-C030-48FE-92AF-C56C8D6727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1613" y="4213226"/>
          <a:ext cx="5738812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5" imgW="2197080" imgH="711000" progId="Equation.DSMT4">
                  <p:embed/>
                </p:oleObj>
              </mc:Choice>
              <mc:Fallback>
                <p:oleObj name="Equation" r:id="rId5" imgW="2197080" imgH="711000" progId="Equation.DSMT4">
                  <p:embed/>
                  <p:pic>
                    <p:nvPicPr>
                      <p:cNvPr id="210951" name="Object 7">
                        <a:extLst>
                          <a:ext uri="{FF2B5EF4-FFF2-40B4-BE49-F238E27FC236}">
                            <a16:creationId xmlns:a16="http://schemas.microsoft.com/office/drawing/2014/main" id="{1F6D9765-C030-48FE-92AF-C56C8D6727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4213226"/>
                        <a:ext cx="5738812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0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4BFB-AE16-4628-97AE-3E71342E7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8" y="374362"/>
            <a:ext cx="10515600" cy="86331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Elementwise Versus Matrix Operations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659EDD-7908-4916-8833-550BAE34B093}"/>
              </a:ext>
            </a:extLst>
          </p:cNvPr>
          <p:cNvSpPr/>
          <p:nvPr/>
        </p:nvSpPr>
        <p:spPr>
          <a:xfrm>
            <a:off x="895927" y="1507944"/>
            <a:ext cx="103170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MT"/>
              </a:rPr>
              <a:t>An </a:t>
            </a:r>
            <a:r>
              <a:rPr lang="en-US" sz="2800" i="1" dirty="0">
                <a:latin typeface="Arial,Italic"/>
              </a:rPr>
              <a:t>elementwise operation </a:t>
            </a:r>
            <a:r>
              <a:rPr lang="en-US" sz="2800" dirty="0">
                <a:latin typeface="ArialMT"/>
              </a:rPr>
              <a:t>involving one or more images is carried out on a </a:t>
            </a:r>
            <a:r>
              <a:rPr lang="en-US" sz="2800" i="1" dirty="0">
                <a:latin typeface="Arial,Italic"/>
              </a:rPr>
              <a:t>pixel-by-pixel </a:t>
            </a:r>
            <a:r>
              <a:rPr lang="en-US" sz="2800" dirty="0">
                <a:latin typeface="ArialMT"/>
              </a:rPr>
              <a:t>basis.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E582D5-5274-4A3B-91B2-731626AEB72D}"/>
              </a:ext>
            </a:extLst>
          </p:cNvPr>
          <p:cNvSpPr/>
          <p:nvPr/>
        </p:nvSpPr>
        <p:spPr>
          <a:xfrm>
            <a:off x="2025776" y="2547656"/>
            <a:ext cx="6442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MT"/>
              </a:rPr>
              <a:t>For example, consider the following  2 X 2 images (matrices):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3A0EA3-FB58-4B8E-8002-919208EAF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814" y="3002593"/>
            <a:ext cx="4937823" cy="1689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D1D734-FF91-4B7F-B802-DABEA05A4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976" y="5126184"/>
            <a:ext cx="5826918" cy="16033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F90D00-0F13-4B5B-93C2-DFF789BE692C}"/>
              </a:ext>
            </a:extLst>
          </p:cNvPr>
          <p:cNvSpPr/>
          <p:nvPr/>
        </p:nvSpPr>
        <p:spPr>
          <a:xfrm>
            <a:off x="1015999" y="4454522"/>
            <a:ext cx="9411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MT"/>
              </a:rPr>
              <a:t>The </a:t>
            </a:r>
            <a:r>
              <a:rPr lang="en-US" sz="2400" i="1" dirty="0">
                <a:latin typeface="Arial,Italic"/>
              </a:rPr>
              <a:t>elementwise product </a:t>
            </a:r>
            <a:r>
              <a:rPr lang="en-US" sz="2400" dirty="0">
                <a:latin typeface="ArialMT"/>
              </a:rPr>
              <a:t>(often denoted using the      symbol or      ) of these two images is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5E2902-E87A-4985-B691-F5A23CDF3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628" y="4511732"/>
            <a:ext cx="397496" cy="397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5161C3-7554-49C3-B7DE-5F929D1EA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653" y="4539440"/>
            <a:ext cx="333413" cy="32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86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5" name="Picture 3" descr="nmtlogo">
            <a:extLst>
              <a:ext uri="{FF2B5EF4-FFF2-40B4-BE49-F238E27FC236}">
                <a16:creationId xmlns:a16="http://schemas.microsoft.com/office/drawing/2014/main" id="{6A0D50BC-EB68-440F-92D3-ABFC0B9AC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6115050"/>
            <a:ext cx="23812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98" name="Picture 6">
            <a:extLst>
              <a:ext uri="{FF2B5EF4-FFF2-40B4-BE49-F238E27FC236}">
                <a16:creationId xmlns:a16="http://schemas.microsoft.com/office/drawing/2014/main" id="{2AFDB66C-1BF5-4662-95C2-3BF24417C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41275"/>
            <a:ext cx="67945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1" y="112769"/>
            <a:ext cx="7836248" cy="624570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sz="4000" b="1" spc="-4" dirty="0">
                <a:solidFill>
                  <a:srgbClr val="FF0000"/>
                </a:solidFill>
              </a:rPr>
              <a:t>Spatial Image</a:t>
            </a:r>
            <a:r>
              <a:rPr sz="4000" b="1" spc="-42" dirty="0">
                <a:solidFill>
                  <a:srgbClr val="FF0000"/>
                </a:solidFill>
              </a:rPr>
              <a:t> </a:t>
            </a:r>
            <a:r>
              <a:rPr sz="4000" b="1" spc="-11" dirty="0">
                <a:solidFill>
                  <a:srgbClr val="FF0000"/>
                </a:solidFill>
              </a:rPr>
              <a:t>Transformations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4446" y="1580970"/>
            <a:ext cx="2117229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spc="-4" dirty="0">
                <a:latin typeface="Arial"/>
                <a:cs typeface="Arial"/>
              </a:rPr>
              <a:t>Affine</a:t>
            </a:r>
            <a:r>
              <a:rPr sz="2109" spc="-21" dirty="0">
                <a:latin typeface="Arial"/>
                <a:cs typeface="Arial"/>
              </a:rPr>
              <a:t> </a:t>
            </a:r>
            <a:r>
              <a:rPr sz="2109" spc="-4" dirty="0">
                <a:latin typeface="Arial"/>
                <a:cs typeface="Arial"/>
              </a:rPr>
              <a:t>transforms:</a:t>
            </a:r>
            <a:endParaRPr sz="2109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1634" y="2125681"/>
            <a:ext cx="1245691" cy="312049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969" spc="-74" dirty="0">
                <a:latin typeface="Arial"/>
                <a:cs typeface="Arial"/>
              </a:rPr>
              <a:t>T</a:t>
            </a:r>
            <a:r>
              <a:rPr sz="1969" dirty="0">
                <a:latin typeface="Arial"/>
                <a:cs typeface="Arial"/>
              </a:rPr>
              <a:t>ransla</a:t>
            </a:r>
            <a:r>
              <a:rPr sz="1969" spc="-4" dirty="0">
                <a:latin typeface="Arial"/>
                <a:cs typeface="Arial"/>
              </a:rPr>
              <a:t>t</a:t>
            </a:r>
            <a:r>
              <a:rPr sz="1969" dirty="0">
                <a:latin typeface="Arial"/>
                <a:cs typeface="Arial"/>
              </a:rPr>
              <a:t>ion</a:t>
            </a:r>
            <a:endParaRPr sz="1969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1634" y="2643603"/>
            <a:ext cx="838051" cy="312049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969" dirty="0">
                <a:latin typeface="Arial"/>
                <a:cs typeface="Arial"/>
              </a:rPr>
              <a:t>Scaling</a:t>
            </a:r>
            <a:endParaRPr sz="1969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71633" y="3161525"/>
            <a:ext cx="949226" cy="312049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969" dirty="0">
                <a:latin typeface="Arial"/>
                <a:cs typeface="Arial"/>
              </a:rPr>
              <a:t>Rotation</a:t>
            </a:r>
            <a:endParaRPr sz="1969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03743" y="1938158"/>
            <a:ext cx="127695" cy="2091254"/>
          </a:xfrm>
          <a:prstGeom prst="rect">
            <a:avLst/>
          </a:prstGeom>
        </p:spPr>
        <p:txBody>
          <a:bodyPr vert="horz" wrap="square" lIns="0" tIns="151805" rIns="0" bIns="0" rtlCol="0">
            <a:spAutoFit/>
          </a:bodyPr>
          <a:lstStyle/>
          <a:p>
            <a:pPr marL="8929">
              <a:spcBef>
                <a:spcPts val="1195"/>
              </a:spcBef>
            </a:pPr>
            <a:r>
              <a:rPr sz="2461" dirty="0">
                <a:latin typeface="Arial"/>
                <a:cs typeface="Arial"/>
              </a:rPr>
              <a:t>•</a:t>
            </a:r>
            <a:endParaRPr sz="2461">
              <a:latin typeface="Arial"/>
              <a:cs typeface="Arial"/>
            </a:endParaRPr>
          </a:p>
          <a:p>
            <a:pPr marL="8929">
              <a:spcBef>
                <a:spcPts val="1125"/>
              </a:spcBef>
            </a:pPr>
            <a:r>
              <a:rPr sz="2461" dirty="0">
                <a:latin typeface="Arial"/>
                <a:cs typeface="Arial"/>
              </a:rPr>
              <a:t>•</a:t>
            </a:r>
            <a:endParaRPr sz="2461">
              <a:latin typeface="Arial"/>
              <a:cs typeface="Arial"/>
            </a:endParaRPr>
          </a:p>
          <a:p>
            <a:pPr marL="8929">
              <a:spcBef>
                <a:spcPts val="1125"/>
              </a:spcBef>
            </a:pPr>
            <a:r>
              <a:rPr sz="2461" dirty="0">
                <a:latin typeface="Arial"/>
                <a:cs typeface="Arial"/>
              </a:rPr>
              <a:t>•</a:t>
            </a:r>
            <a:endParaRPr sz="2461">
              <a:latin typeface="Arial"/>
              <a:cs typeface="Arial"/>
            </a:endParaRPr>
          </a:p>
          <a:p>
            <a:pPr marL="8929">
              <a:spcBef>
                <a:spcPts val="1125"/>
              </a:spcBef>
            </a:pPr>
            <a:r>
              <a:rPr sz="2461" dirty="0">
                <a:latin typeface="Arial"/>
                <a:cs typeface="Arial"/>
              </a:rPr>
              <a:t>•</a:t>
            </a:r>
            <a:endParaRPr sz="246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71634" y="3679447"/>
            <a:ext cx="685354" cy="312049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969" dirty="0">
                <a:latin typeface="Arial"/>
                <a:cs typeface="Arial"/>
              </a:rPr>
              <a:t>Shear</a:t>
            </a:r>
            <a:endParaRPr sz="1969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394" y="180311"/>
            <a:ext cx="5793225" cy="686126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b="1" dirty="0">
                <a:solidFill>
                  <a:srgbClr val="FF0000"/>
                </a:solidFill>
              </a:rPr>
              <a:t>Exam</a:t>
            </a:r>
            <a:r>
              <a:rPr b="1" spc="-4" dirty="0">
                <a:solidFill>
                  <a:srgbClr val="FF0000"/>
                </a:solidFill>
              </a:rPr>
              <a:t>pl</a:t>
            </a:r>
            <a:r>
              <a:rPr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2133386" y="1372698"/>
            <a:ext cx="4237538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/>
          <p:nvPr/>
        </p:nvSpPr>
        <p:spPr>
          <a:xfrm>
            <a:off x="2184797" y="1419820"/>
            <a:ext cx="4063008" cy="26789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6524188" y="1366743"/>
            <a:ext cx="3616130" cy="2857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/>
          <p:nvPr/>
        </p:nvSpPr>
        <p:spPr>
          <a:xfrm>
            <a:off x="6578203" y="1419820"/>
            <a:ext cx="3437930" cy="2678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6" name="object 16"/>
          <p:cNvSpPr txBox="1"/>
          <p:nvPr/>
        </p:nvSpPr>
        <p:spPr>
          <a:xfrm>
            <a:off x="7971234" y="5589985"/>
            <a:ext cx="2044899" cy="598521"/>
          </a:xfrm>
          <a:prstGeom prst="rect">
            <a:avLst/>
          </a:prstGeom>
        </p:spPr>
        <p:txBody>
          <a:bodyPr vert="horz" wrap="square" lIns="0" tIns="5358" rIns="0" bIns="0" rtlCol="0">
            <a:spAutoFit/>
          </a:bodyPr>
          <a:lstStyle/>
          <a:p>
            <a:pPr marL="151799" marR="3572" indent="-142870">
              <a:lnSpc>
                <a:spcPct val="101200"/>
              </a:lnSpc>
              <a:spcBef>
                <a:spcPts val="42"/>
              </a:spcBef>
            </a:pPr>
            <a:r>
              <a:rPr sz="1969" dirty="0">
                <a:latin typeface="Arial"/>
                <a:cs typeface="Arial"/>
              </a:rPr>
              <a:t>homogeneous  </a:t>
            </a:r>
            <a:r>
              <a:rPr sz="1969" spc="-4" dirty="0">
                <a:latin typeface="Arial"/>
                <a:cs typeface="Arial"/>
              </a:rPr>
              <a:t>coordinates</a:t>
            </a:r>
            <a:endParaRPr sz="1969" dirty="0">
              <a:latin typeface="Arial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D20E6A5-118B-440E-8D25-881E8ED6D3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137" y="5097758"/>
            <a:ext cx="2801726" cy="14863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DEE8CEF-8845-4529-BE64-9ABF673ADA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4183" y="4454398"/>
            <a:ext cx="3042420" cy="6433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640961" y="2334573"/>
            <a:ext cx="1585020" cy="79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09"/>
              </a:lnSpc>
            </a:pPr>
            <a:r>
              <a:rPr sz="1969" dirty="0">
                <a:latin typeface="Arial"/>
                <a:cs typeface="Arial"/>
              </a:rPr>
              <a:t>homogeneous</a:t>
            </a:r>
            <a:endParaRPr sz="1969">
              <a:latin typeface="Arial"/>
              <a:cs typeface="Arial"/>
            </a:endParaRPr>
          </a:p>
          <a:p>
            <a:pPr marR="893" algn="ctr">
              <a:spcBef>
                <a:spcPts val="28"/>
              </a:spcBef>
            </a:pPr>
            <a:r>
              <a:rPr sz="1969" spc="-4" dirty="0">
                <a:latin typeface="Arial"/>
                <a:cs typeface="Arial"/>
              </a:rPr>
              <a:t>coordinates</a:t>
            </a:r>
            <a:endParaRPr sz="1969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60656" y="2937867"/>
            <a:ext cx="205383" cy="312539"/>
          </a:xfrm>
          <a:custGeom>
            <a:avLst/>
            <a:gdLst/>
            <a:ahLst/>
            <a:cxnLst/>
            <a:rect l="l" t="t" r="r" b="b"/>
            <a:pathLst>
              <a:path w="292100" h="444500">
                <a:moveTo>
                  <a:pt x="0" y="44450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4" name="object 34"/>
          <p:cNvSpPr/>
          <p:nvPr/>
        </p:nvSpPr>
        <p:spPr>
          <a:xfrm>
            <a:off x="4310063" y="3161109"/>
            <a:ext cx="5911453" cy="1232297"/>
          </a:xfrm>
          <a:custGeom>
            <a:avLst/>
            <a:gdLst/>
            <a:ahLst/>
            <a:cxnLst/>
            <a:rect l="l" t="t" r="r" b="b"/>
            <a:pathLst>
              <a:path w="8407400" h="1752600">
                <a:moveTo>
                  <a:pt x="0" y="0"/>
                </a:moveTo>
                <a:lnTo>
                  <a:pt x="8407400" y="0"/>
                </a:lnTo>
                <a:lnTo>
                  <a:pt x="8407400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5" name="object 35"/>
          <p:cNvSpPr/>
          <p:nvPr/>
        </p:nvSpPr>
        <p:spPr>
          <a:xfrm>
            <a:off x="8471297" y="1946672"/>
            <a:ext cx="1946672" cy="1232297"/>
          </a:xfrm>
          <a:custGeom>
            <a:avLst/>
            <a:gdLst/>
            <a:ahLst/>
            <a:cxnLst/>
            <a:rect l="l" t="t" r="r" b="b"/>
            <a:pathLst>
              <a:path w="2768600" h="1752600">
                <a:moveTo>
                  <a:pt x="0" y="0"/>
                </a:moveTo>
                <a:lnTo>
                  <a:pt x="2768600" y="0"/>
                </a:lnTo>
                <a:lnTo>
                  <a:pt x="2768600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10492CF-A6DC-4EFE-BD92-C79EB5577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143" y="3579719"/>
            <a:ext cx="5704857" cy="26889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7CF6A29-ABB6-4892-A262-4471BC3F8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183" y="200637"/>
            <a:ext cx="5432348" cy="32283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6A959F9-9D94-44F9-92B9-3586B8C01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38" y="482203"/>
            <a:ext cx="6638379" cy="588389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626" y="131151"/>
            <a:ext cx="11326761" cy="686126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b="1" spc="-4" dirty="0">
                <a:solidFill>
                  <a:srgbClr val="FF0000"/>
                </a:solidFill>
              </a:rPr>
              <a:t>Complex Affine: First Scaling and then</a:t>
            </a:r>
            <a:r>
              <a:rPr b="1" spc="-91" dirty="0">
                <a:solidFill>
                  <a:srgbClr val="FF0000"/>
                </a:solidFill>
              </a:rPr>
              <a:t> </a:t>
            </a:r>
            <a:r>
              <a:rPr b="1" spc="-14" dirty="0">
                <a:solidFill>
                  <a:srgbClr val="FF0000"/>
                </a:solidFill>
              </a:rPr>
              <a:t>Translation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2797746" y="958277"/>
            <a:ext cx="3812080" cy="2072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5" name="object 35"/>
          <p:cNvSpPr txBox="1"/>
          <p:nvPr/>
        </p:nvSpPr>
        <p:spPr>
          <a:xfrm>
            <a:off x="7122914" y="1842316"/>
            <a:ext cx="2867323" cy="312049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969" spc="-4" dirty="0">
                <a:latin typeface="Arial"/>
                <a:cs typeface="Arial"/>
              </a:rPr>
              <a:t>Is the </a:t>
            </a:r>
            <a:r>
              <a:rPr sz="1969" dirty="0">
                <a:latin typeface="Arial"/>
                <a:cs typeface="Arial"/>
              </a:rPr>
              <a:t>ordering</a:t>
            </a:r>
            <a:r>
              <a:rPr sz="1969" spc="-28" dirty="0">
                <a:latin typeface="Arial"/>
                <a:cs typeface="Arial"/>
              </a:rPr>
              <a:t> </a:t>
            </a:r>
            <a:r>
              <a:rPr sz="1969" spc="-4" dirty="0">
                <a:latin typeface="Arial"/>
                <a:cs typeface="Arial"/>
              </a:rPr>
              <a:t>important?</a:t>
            </a:r>
            <a:endParaRPr sz="1969">
              <a:latin typeface="Arial"/>
              <a:cs typeface="Aria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C6912BF-7F85-479D-B3A6-306E0D3A1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5" y="3597044"/>
            <a:ext cx="5929413" cy="141900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0AE3CE3-95A2-471C-A6C4-CC6A81020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406" y="5204671"/>
            <a:ext cx="5036344" cy="137917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0DF671A-603C-4422-BDAF-BF60754FF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703" y="2549277"/>
            <a:ext cx="4822031" cy="85914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9FF48619-AFA0-40BD-AAC9-ACE1CEC27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844" y="321469"/>
            <a:ext cx="7217043" cy="300037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19E5617-25CC-41EB-A021-30C6EB009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469" y="3536157"/>
            <a:ext cx="6536531" cy="266518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432" y="-10757"/>
            <a:ext cx="11336594" cy="1363234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2232025" indent="-2224088">
              <a:lnSpc>
                <a:spcPct val="100000"/>
              </a:lnSpc>
              <a:spcBef>
                <a:spcPts val="70"/>
              </a:spcBef>
            </a:pPr>
            <a:r>
              <a:rPr spc="-4" dirty="0"/>
              <a:t>Complex: First Scaling, Then Rotation, Finally</a:t>
            </a:r>
            <a:r>
              <a:rPr dirty="0"/>
              <a:t> </a:t>
            </a:r>
            <a:r>
              <a:rPr spc="-14" dirty="0"/>
              <a:t>Translation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76617" y="3572164"/>
            <a:ext cx="796528" cy="598521"/>
          </a:xfrm>
          <a:prstGeom prst="rect">
            <a:avLst/>
          </a:prstGeom>
        </p:spPr>
        <p:txBody>
          <a:bodyPr vert="horz" wrap="square" lIns="0" tIns="5358" rIns="0" bIns="0" rtlCol="0">
            <a:spAutoFit/>
          </a:bodyPr>
          <a:lstStyle/>
          <a:p>
            <a:pPr marL="53576" marR="3572" indent="-44647">
              <a:lnSpc>
                <a:spcPct val="101200"/>
              </a:lnSpc>
              <a:spcBef>
                <a:spcPts val="42"/>
              </a:spcBef>
            </a:pPr>
            <a:r>
              <a:rPr sz="1969" dirty="0">
                <a:latin typeface="Arial"/>
                <a:cs typeface="Arial"/>
              </a:rPr>
              <a:t>scaling  </a:t>
            </a:r>
            <a:r>
              <a:rPr sz="1969" spc="-4" dirty="0">
                <a:latin typeface="Arial"/>
                <a:cs typeface="Arial"/>
              </a:rPr>
              <a:t>matrix</a:t>
            </a:r>
            <a:endParaRPr sz="1969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93647" y="1582170"/>
            <a:ext cx="214313" cy="39625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>
              <a:spcBef>
                <a:spcPts val="95"/>
              </a:spcBef>
            </a:pPr>
            <a:r>
              <a:rPr sz="2496" i="1" spc="295" dirty="0">
                <a:latin typeface="Times New Roman"/>
                <a:cs typeface="Times New Roman"/>
              </a:rPr>
              <a:t>S</a:t>
            </a:r>
            <a:endParaRPr sz="2496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99235" y="3572164"/>
            <a:ext cx="1171574" cy="598521"/>
          </a:xfrm>
          <a:prstGeom prst="rect">
            <a:avLst/>
          </a:prstGeom>
        </p:spPr>
        <p:txBody>
          <a:bodyPr vert="horz" wrap="square" lIns="0" tIns="5358" rIns="0" bIns="0" rtlCol="0">
            <a:spAutoFit/>
          </a:bodyPr>
          <a:lstStyle/>
          <a:p>
            <a:pPr marL="241093" marR="3572" indent="-232164">
              <a:lnSpc>
                <a:spcPct val="101200"/>
              </a:lnSpc>
              <a:spcBef>
                <a:spcPts val="42"/>
              </a:spcBef>
            </a:pPr>
            <a:r>
              <a:rPr sz="1969" spc="-4" dirty="0">
                <a:latin typeface="Arial"/>
                <a:cs typeface="Arial"/>
              </a:rPr>
              <a:t>t</a:t>
            </a:r>
            <a:r>
              <a:rPr sz="1969" dirty="0">
                <a:latin typeface="Arial"/>
                <a:cs typeface="Arial"/>
              </a:rPr>
              <a:t>ransla</a:t>
            </a:r>
            <a:r>
              <a:rPr sz="1969" spc="-4" dirty="0">
                <a:latin typeface="Arial"/>
                <a:cs typeface="Arial"/>
              </a:rPr>
              <a:t>t</a:t>
            </a:r>
            <a:r>
              <a:rPr sz="1969" dirty="0">
                <a:latin typeface="Arial"/>
                <a:cs typeface="Arial"/>
              </a:rPr>
              <a:t>ion  </a:t>
            </a:r>
            <a:r>
              <a:rPr sz="1969" spc="-4" dirty="0">
                <a:latin typeface="Arial"/>
                <a:cs typeface="Arial"/>
              </a:rPr>
              <a:t>matrix</a:t>
            </a:r>
            <a:endParaRPr sz="1969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0250" y="3745400"/>
            <a:ext cx="851892" cy="598521"/>
          </a:xfrm>
          <a:prstGeom prst="rect">
            <a:avLst/>
          </a:prstGeom>
        </p:spPr>
        <p:txBody>
          <a:bodyPr vert="horz" wrap="square" lIns="0" tIns="5358" rIns="0" bIns="0" rtlCol="0">
            <a:spAutoFit/>
          </a:bodyPr>
          <a:lstStyle/>
          <a:p>
            <a:pPr marL="89294" marR="3572" indent="-80364">
              <a:lnSpc>
                <a:spcPct val="101200"/>
              </a:lnSpc>
              <a:spcBef>
                <a:spcPts val="42"/>
              </a:spcBef>
            </a:pPr>
            <a:r>
              <a:rPr sz="1969" dirty="0">
                <a:latin typeface="Arial"/>
                <a:cs typeface="Arial"/>
              </a:rPr>
              <a:t>ro</a:t>
            </a:r>
            <a:r>
              <a:rPr sz="1969" spc="-4" dirty="0">
                <a:latin typeface="Arial"/>
                <a:cs typeface="Arial"/>
              </a:rPr>
              <a:t>t</a:t>
            </a:r>
            <a:r>
              <a:rPr sz="1969" dirty="0">
                <a:latin typeface="Arial"/>
                <a:cs typeface="Arial"/>
              </a:rPr>
              <a:t>a</a:t>
            </a:r>
            <a:r>
              <a:rPr sz="1969" spc="-4" dirty="0">
                <a:latin typeface="Arial"/>
                <a:cs typeface="Arial"/>
              </a:rPr>
              <a:t>t</a:t>
            </a:r>
            <a:r>
              <a:rPr sz="1969" dirty="0">
                <a:latin typeface="Arial"/>
                <a:cs typeface="Arial"/>
              </a:rPr>
              <a:t>ion  </a:t>
            </a:r>
            <a:r>
              <a:rPr sz="1969" spc="-4" dirty="0">
                <a:latin typeface="Arial"/>
                <a:cs typeface="Arial"/>
              </a:rPr>
              <a:t>matrix</a:t>
            </a:r>
            <a:endParaRPr sz="1969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1598" y="1982679"/>
            <a:ext cx="2046300" cy="1249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4176117" y="1991609"/>
            <a:ext cx="419695" cy="892969"/>
          </a:xfrm>
          <a:custGeom>
            <a:avLst/>
            <a:gdLst/>
            <a:ahLst/>
            <a:cxnLst/>
            <a:rect l="l" t="t" r="r" b="b"/>
            <a:pathLst>
              <a:path w="596900" h="1270000">
                <a:moveTo>
                  <a:pt x="190500" y="0"/>
                </a:moveTo>
                <a:lnTo>
                  <a:pt x="406400" y="0"/>
                </a:lnTo>
                <a:lnTo>
                  <a:pt x="450080" y="5031"/>
                </a:lnTo>
                <a:lnTo>
                  <a:pt x="490177" y="19362"/>
                </a:lnTo>
                <a:lnTo>
                  <a:pt x="525548" y="41850"/>
                </a:lnTo>
                <a:lnTo>
                  <a:pt x="555049" y="71351"/>
                </a:lnTo>
                <a:lnTo>
                  <a:pt x="577537" y="106722"/>
                </a:lnTo>
                <a:lnTo>
                  <a:pt x="591868" y="146820"/>
                </a:lnTo>
                <a:lnTo>
                  <a:pt x="596900" y="190500"/>
                </a:lnTo>
                <a:lnTo>
                  <a:pt x="596900" y="1079500"/>
                </a:lnTo>
                <a:lnTo>
                  <a:pt x="591868" y="1123180"/>
                </a:lnTo>
                <a:lnTo>
                  <a:pt x="577537" y="1163277"/>
                </a:lnTo>
                <a:lnTo>
                  <a:pt x="555049" y="1198648"/>
                </a:lnTo>
                <a:lnTo>
                  <a:pt x="525548" y="1228149"/>
                </a:lnTo>
                <a:lnTo>
                  <a:pt x="490177" y="1250637"/>
                </a:lnTo>
                <a:lnTo>
                  <a:pt x="450080" y="1264968"/>
                </a:lnTo>
                <a:lnTo>
                  <a:pt x="406400" y="1270000"/>
                </a:lnTo>
                <a:lnTo>
                  <a:pt x="190500" y="1270000"/>
                </a:lnTo>
                <a:lnTo>
                  <a:pt x="146820" y="1264968"/>
                </a:lnTo>
                <a:lnTo>
                  <a:pt x="106722" y="1250637"/>
                </a:lnTo>
                <a:lnTo>
                  <a:pt x="71351" y="1228149"/>
                </a:lnTo>
                <a:lnTo>
                  <a:pt x="41850" y="1198648"/>
                </a:lnTo>
                <a:lnTo>
                  <a:pt x="19362" y="1163277"/>
                </a:lnTo>
                <a:lnTo>
                  <a:pt x="5031" y="1123180"/>
                </a:lnTo>
                <a:lnTo>
                  <a:pt x="0" y="1079500"/>
                </a:ln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close/>
              </a:path>
            </a:pathLst>
          </a:custGeom>
          <a:ln w="25400">
            <a:solidFill>
              <a:srgbClr val="FF2600"/>
            </a:solidFill>
            <a:prstDash val="dash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7753797" y="1982679"/>
            <a:ext cx="1056829" cy="1263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 txBox="1"/>
          <p:nvPr/>
        </p:nvSpPr>
        <p:spPr>
          <a:xfrm>
            <a:off x="4377100" y="1572526"/>
            <a:ext cx="150911" cy="39625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>
              <a:spcBef>
                <a:spcPts val="95"/>
              </a:spcBef>
            </a:pPr>
            <a:r>
              <a:rPr sz="2496" i="1" spc="352" dirty="0">
                <a:latin typeface="Arial"/>
                <a:cs typeface="Arial"/>
              </a:rPr>
              <a:t>t</a:t>
            </a:r>
            <a:endParaRPr sz="2496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61226" y="1582170"/>
            <a:ext cx="261193" cy="39625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>
              <a:spcBef>
                <a:spcPts val="95"/>
              </a:spcBef>
            </a:pPr>
            <a:r>
              <a:rPr sz="2496" i="1" spc="109" dirty="0">
                <a:latin typeface="Arial"/>
                <a:cs typeface="Arial"/>
              </a:rPr>
              <a:t>R</a:t>
            </a:r>
            <a:endParaRPr sz="2496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28394" y="2088941"/>
            <a:ext cx="0" cy="526852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36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8" name="object 28"/>
          <p:cNvSpPr/>
          <p:nvPr/>
        </p:nvSpPr>
        <p:spPr>
          <a:xfrm>
            <a:off x="2015462" y="2075993"/>
            <a:ext cx="107156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951" y="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9" name="object 29"/>
          <p:cNvSpPr/>
          <p:nvPr/>
        </p:nvSpPr>
        <p:spPr>
          <a:xfrm>
            <a:off x="2028394" y="2600684"/>
            <a:ext cx="0" cy="94655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62"/>
                </a:lnTo>
              </a:path>
            </a:pathLst>
          </a:custGeom>
          <a:ln w="36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0" name="object 30"/>
          <p:cNvSpPr/>
          <p:nvPr/>
        </p:nvSpPr>
        <p:spPr>
          <a:xfrm>
            <a:off x="2015462" y="3219886"/>
            <a:ext cx="107156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951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1" name="object 31"/>
          <p:cNvSpPr/>
          <p:nvPr/>
        </p:nvSpPr>
        <p:spPr>
          <a:xfrm>
            <a:off x="2028394" y="2680087"/>
            <a:ext cx="0" cy="526852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36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2" name="object 32"/>
          <p:cNvSpPr/>
          <p:nvPr/>
        </p:nvSpPr>
        <p:spPr>
          <a:xfrm>
            <a:off x="2179881" y="2173265"/>
            <a:ext cx="149946" cy="139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3" name="object 33"/>
          <p:cNvSpPr/>
          <p:nvPr/>
        </p:nvSpPr>
        <p:spPr>
          <a:xfrm>
            <a:off x="2351753" y="2076190"/>
            <a:ext cx="50503" cy="1123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4" name="object 34"/>
          <p:cNvSpPr/>
          <p:nvPr/>
        </p:nvSpPr>
        <p:spPr>
          <a:xfrm>
            <a:off x="2186654" y="2603453"/>
            <a:ext cx="146893" cy="199132"/>
          </a:xfrm>
          <a:custGeom>
            <a:avLst/>
            <a:gdLst/>
            <a:ahLst/>
            <a:cxnLst/>
            <a:rect l="l" t="t" r="r" b="b"/>
            <a:pathLst>
              <a:path w="208915" h="283210">
                <a:moveTo>
                  <a:pt x="37222" y="212826"/>
                </a:moveTo>
                <a:lnTo>
                  <a:pt x="34594" y="212826"/>
                </a:lnTo>
                <a:lnTo>
                  <a:pt x="32113" y="213258"/>
                </a:lnTo>
                <a:lnTo>
                  <a:pt x="9634" y="237883"/>
                </a:lnTo>
                <a:lnTo>
                  <a:pt x="9634" y="244297"/>
                </a:lnTo>
                <a:lnTo>
                  <a:pt x="32268" y="277341"/>
                </a:lnTo>
                <a:lnTo>
                  <a:pt x="59117" y="282752"/>
                </a:lnTo>
                <a:lnTo>
                  <a:pt x="74224" y="281221"/>
                </a:lnTo>
                <a:lnTo>
                  <a:pt x="89332" y="277067"/>
                </a:lnTo>
                <a:lnTo>
                  <a:pt x="104440" y="270292"/>
                </a:lnTo>
                <a:lnTo>
                  <a:pt x="111114" y="266141"/>
                </a:lnTo>
                <a:lnTo>
                  <a:pt x="52402" y="266141"/>
                </a:lnTo>
                <a:lnTo>
                  <a:pt x="47439" y="265125"/>
                </a:lnTo>
                <a:lnTo>
                  <a:pt x="37514" y="261048"/>
                </a:lnTo>
                <a:lnTo>
                  <a:pt x="34740" y="259295"/>
                </a:lnTo>
                <a:lnTo>
                  <a:pt x="34156" y="257835"/>
                </a:lnTo>
                <a:lnTo>
                  <a:pt x="35469" y="257403"/>
                </a:lnTo>
                <a:lnTo>
                  <a:pt x="36054" y="257403"/>
                </a:lnTo>
                <a:lnTo>
                  <a:pt x="37951" y="256679"/>
                </a:lnTo>
                <a:lnTo>
                  <a:pt x="44373" y="253758"/>
                </a:lnTo>
                <a:lnTo>
                  <a:pt x="47731" y="250850"/>
                </a:lnTo>
                <a:lnTo>
                  <a:pt x="54738" y="242112"/>
                </a:lnTo>
                <a:lnTo>
                  <a:pt x="56489" y="237007"/>
                </a:lnTo>
                <a:lnTo>
                  <a:pt x="56489" y="231178"/>
                </a:lnTo>
                <a:lnTo>
                  <a:pt x="55285" y="223151"/>
                </a:lnTo>
                <a:lnTo>
                  <a:pt x="51672" y="217416"/>
                </a:lnTo>
                <a:lnTo>
                  <a:pt x="45651" y="213974"/>
                </a:lnTo>
                <a:lnTo>
                  <a:pt x="37222" y="212826"/>
                </a:lnTo>
                <a:close/>
              </a:path>
              <a:path w="208915" h="283210">
                <a:moveTo>
                  <a:pt x="167421" y="183984"/>
                </a:moveTo>
                <a:lnTo>
                  <a:pt x="131371" y="183984"/>
                </a:lnTo>
                <a:lnTo>
                  <a:pt x="131371" y="186029"/>
                </a:lnTo>
                <a:lnTo>
                  <a:pt x="130202" y="190398"/>
                </a:lnTo>
                <a:lnTo>
                  <a:pt x="114156" y="228665"/>
                </a:lnTo>
                <a:lnTo>
                  <a:pt x="86157" y="259151"/>
                </a:lnTo>
                <a:lnTo>
                  <a:pt x="65831" y="266141"/>
                </a:lnTo>
                <a:lnTo>
                  <a:pt x="111114" y="266141"/>
                </a:lnTo>
                <a:lnTo>
                  <a:pt x="145274" y="235769"/>
                </a:lnTo>
                <a:lnTo>
                  <a:pt x="164706" y="194199"/>
                </a:lnTo>
                <a:lnTo>
                  <a:pt x="167421" y="183984"/>
                </a:lnTo>
                <a:close/>
              </a:path>
              <a:path w="208915" h="283210">
                <a:moveTo>
                  <a:pt x="94274" y="16611"/>
                </a:moveTo>
                <a:lnTo>
                  <a:pt x="62035" y="16611"/>
                </a:lnTo>
                <a:lnTo>
                  <a:pt x="63642" y="17195"/>
                </a:lnTo>
                <a:lnTo>
                  <a:pt x="65977" y="19519"/>
                </a:lnTo>
                <a:lnTo>
                  <a:pt x="66561" y="20535"/>
                </a:lnTo>
                <a:lnTo>
                  <a:pt x="66561" y="27533"/>
                </a:lnTo>
                <a:lnTo>
                  <a:pt x="65603" y="34822"/>
                </a:lnTo>
                <a:lnTo>
                  <a:pt x="62730" y="45773"/>
                </a:lnTo>
                <a:lnTo>
                  <a:pt x="57940" y="60387"/>
                </a:lnTo>
                <a:lnTo>
                  <a:pt x="51234" y="78663"/>
                </a:lnTo>
                <a:lnTo>
                  <a:pt x="44529" y="97808"/>
                </a:lnTo>
                <a:lnTo>
                  <a:pt x="39739" y="115044"/>
                </a:lnTo>
                <a:lnTo>
                  <a:pt x="36865" y="130368"/>
                </a:lnTo>
                <a:lnTo>
                  <a:pt x="35938" y="143344"/>
                </a:lnTo>
                <a:lnTo>
                  <a:pt x="35940" y="151790"/>
                </a:lnTo>
                <a:lnTo>
                  <a:pt x="56489" y="188353"/>
                </a:lnTo>
                <a:lnTo>
                  <a:pt x="91959" y="197967"/>
                </a:lnTo>
                <a:lnTo>
                  <a:pt x="97506" y="197967"/>
                </a:lnTo>
                <a:lnTo>
                  <a:pt x="131371" y="183984"/>
                </a:lnTo>
                <a:lnTo>
                  <a:pt x="167421" y="183984"/>
                </a:lnTo>
                <a:lnTo>
                  <a:pt x="168120" y="181356"/>
                </a:lnTo>
                <a:lnTo>
                  <a:pt x="95025" y="181356"/>
                </a:lnTo>
                <a:lnTo>
                  <a:pt x="86851" y="181076"/>
                </a:lnTo>
                <a:lnTo>
                  <a:pt x="70573" y="148882"/>
                </a:lnTo>
                <a:lnTo>
                  <a:pt x="70644" y="143344"/>
                </a:lnTo>
                <a:lnTo>
                  <a:pt x="81204" y="98190"/>
                </a:lnTo>
                <a:lnTo>
                  <a:pt x="96630" y="54775"/>
                </a:lnTo>
                <a:lnTo>
                  <a:pt x="98966" y="48069"/>
                </a:lnTo>
                <a:lnTo>
                  <a:pt x="98966" y="47193"/>
                </a:lnTo>
                <a:lnTo>
                  <a:pt x="99258" y="46609"/>
                </a:lnTo>
                <a:lnTo>
                  <a:pt x="99696" y="43561"/>
                </a:lnTo>
                <a:lnTo>
                  <a:pt x="100280" y="38023"/>
                </a:lnTo>
                <a:lnTo>
                  <a:pt x="99404" y="29553"/>
                </a:lnTo>
                <a:lnTo>
                  <a:pt x="97201" y="22043"/>
                </a:lnTo>
                <a:lnTo>
                  <a:pt x="94274" y="16611"/>
                </a:lnTo>
                <a:close/>
              </a:path>
              <a:path w="208915" h="283210">
                <a:moveTo>
                  <a:pt x="196910" y="4813"/>
                </a:moveTo>
                <a:lnTo>
                  <a:pt x="184357" y="4813"/>
                </a:lnTo>
                <a:lnTo>
                  <a:pt x="178080" y="8737"/>
                </a:lnTo>
                <a:lnTo>
                  <a:pt x="163201" y="56667"/>
                </a:lnTo>
                <a:lnTo>
                  <a:pt x="155893" y="85217"/>
                </a:lnTo>
                <a:lnTo>
                  <a:pt x="153731" y="92810"/>
                </a:lnTo>
                <a:lnTo>
                  <a:pt x="151623" y="100733"/>
                </a:lnTo>
                <a:lnTo>
                  <a:pt x="149570" y="108984"/>
                </a:lnTo>
                <a:lnTo>
                  <a:pt x="147572" y="117563"/>
                </a:lnTo>
                <a:lnTo>
                  <a:pt x="145712" y="125726"/>
                </a:lnTo>
                <a:lnTo>
                  <a:pt x="144070" y="132745"/>
                </a:lnTo>
                <a:lnTo>
                  <a:pt x="142647" y="138618"/>
                </a:lnTo>
                <a:lnTo>
                  <a:pt x="141328" y="143776"/>
                </a:lnTo>
                <a:lnTo>
                  <a:pt x="139983" y="148882"/>
                </a:lnTo>
                <a:lnTo>
                  <a:pt x="139252" y="151790"/>
                </a:lnTo>
                <a:lnTo>
                  <a:pt x="139252" y="152082"/>
                </a:lnTo>
                <a:lnTo>
                  <a:pt x="134581" y="158203"/>
                </a:lnTo>
                <a:lnTo>
                  <a:pt x="101739" y="181356"/>
                </a:lnTo>
                <a:lnTo>
                  <a:pt x="168120" y="181356"/>
                </a:lnTo>
                <a:lnTo>
                  <a:pt x="186546" y="108813"/>
                </a:lnTo>
                <a:lnTo>
                  <a:pt x="196142" y="69926"/>
                </a:lnTo>
                <a:lnTo>
                  <a:pt x="206662" y="24908"/>
                </a:lnTo>
                <a:lnTo>
                  <a:pt x="208003" y="17043"/>
                </a:lnTo>
                <a:lnTo>
                  <a:pt x="208295" y="15875"/>
                </a:lnTo>
                <a:lnTo>
                  <a:pt x="208003" y="14566"/>
                </a:lnTo>
                <a:lnTo>
                  <a:pt x="206251" y="11658"/>
                </a:lnTo>
                <a:lnTo>
                  <a:pt x="204646" y="9906"/>
                </a:lnTo>
                <a:lnTo>
                  <a:pt x="199975" y="5829"/>
                </a:lnTo>
                <a:lnTo>
                  <a:pt x="196910" y="4813"/>
                </a:lnTo>
                <a:close/>
              </a:path>
              <a:path w="208915" h="283210">
                <a:moveTo>
                  <a:pt x="59993" y="0"/>
                </a:moveTo>
                <a:lnTo>
                  <a:pt x="20855" y="23738"/>
                </a:lnTo>
                <a:lnTo>
                  <a:pt x="0" y="63665"/>
                </a:lnTo>
                <a:lnTo>
                  <a:pt x="0" y="68618"/>
                </a:lnTo>
                <a:lnTo>
                  <a:pt x="876" y="69926"/>
                </a:lnTo>
                <a:lnTo>
                  <a:pt x="2627" y="71666"/>
                </a:lnTo>
                <a:lnTo>
                  <a:pt x="12844" y="71666"/>
                </a:lnTo>
                <a:lnTo>
                  <a:pt x="15180" y="71374"/>
                </a:lnTo>
                <a:lnTo>
                  <a:pt x="16348" y="70218"/>
                </a:lnTo>
                <a:lnTo>
                  <a:pt x="17515" y="67005"/>
                </a:lnTo>
                <a:lnTo>
                  <a:pt x="21019" y="55359"/>
                </a:lnTo>
                <a:lnTo>
                  <a:pt x="23501" y="49237"/>
                </a:lnTo>
                <a:lnTo>
                  <a:pt x="29923" y="36410"/>
                </a:lnTo>
                <a:lnTo>
                  <a:pt x="34302" y="30441"/>
                </a:lnTo>
                <a:lnTo>
                  <a:pt x="45396" y="19380"/>
                </a:lnTo>
                <a:lnTo>
                  <a:pt x="51526" y="16611"/>
                </a:lnTo>
                <a:lnTo>
                  <a:pt x="94274" y="16611"/>
                </a:lnTo>
                <a:lnTo>
                  <a:pt x="93711" y="15565"/>
                </a:lnTo>
                <a:lnTo>
                  <a:pt x="88894" y="10045"/>
                </a:lnTo>
                <a:lnTo>
                  <a:pt x="82983" y="5652"/>
                </a:lnTo>
                <a:lnTo>
                  <a:pt x="76195" y="2513"/>
                </a:lnTo>
                <a:lnTo>
                  <a:pt x="68532" y="628"/>
                </a:lnTo>
                <a:lnTo>
                  <a:pt x="59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5" name="object 35"/>
          <p:cNvSpPr/>
          <p:nvPr/>
        </p:nvSpPr>
        <p:spPr>
          <a:xfrm>
            <a:off x="2340361" y="2506378"/>
            <a:ext cx="50503" cy="1123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6" name="object 36"/>
          <p:cNvSpPr/>
          <p:nvPr/>
        </p:nvSpPr>
        <p:spPr>
          <a:xfrm>
            <a:off x="2251005" y="2966347"/>
            <a:ext cx="106263" cy="204936"/>
          </a:xfrm>
          <a:custGeom>
            <a:avLst/>
            <a:gdLst/>
            <a:ahLst/>
            <a:cxnLst/>
            <a:rect l="l" t="t" r="r" b="b"/>
            <a:pathLst>
              <a:path w="151130" h="291464">
                <a:moveTo>
                  <a:pt x="150638" y="270954"/>
                </a:moveTo>
                <a:lnTo>
                  <a:pt x="2189" y="270954"/>
                </a:lnTo>
                <a:lnTo>
                  <a:pt x="2189" y="291058"/>
                </a:lnTo>
                <a:lnTo>
                  <a:pt x="7444" y="291058"/>
                </a:lnTo>
                <a:lnTo>
                  <a:pt x="15189" y="290482"/>
                </a:lnTo>
                <a:lnTo>
                  <a:pt x="29230" y="290069"/>
                </a:lnTo>
                <a:lnTo>
                  <a:pt x="150638" y="289737"/>
                </a:lnTo>
                <a:lnTo>
                  <a:pt x="150638" y="270954"/>
                </a:lnTo>
                <a:close/>
              </a:path>
              <a:path w="151130" h="291464">
                <a:moveTo>
                  <a:pt x="150638" y="289737"/>
                </a:moveTo>
                <a:lnTo>
                  <a:pt x="76196" y="289737"/>
                </a:lnTo>
                <a:lnTo>
                  <a:pt x="123817" y="290069"/>
                </a:lnTo>
                <a:lnTo>
                  <a:pt x="138021" y="290482"/>
                </a:lnTo>
                <a:lnTo>
                  <a:pt x="145821" y="291058"/>
                </a:lnTo>
                <a:lnTo>
                  <a:pt x="150638" y="291058"/>
                </a:lnTo>
                <a:lnTo>
                  <a:pt x="150638" y="289737"/>
                </a:lnTo>
                <a:close/>
              </a:path>
              <a:path w="151130" h="291464">
                <a:moveTo>
                  <a:pt x="56635" y="264109"/>
                </a:moveTo>
                <a:lnTo>
                  <a:pt x="55760" y="264693"/>
                </a:lnTo>
                <a:lnTo>
                  <a:pt x="52840" y="267601"/>
                </a:lnTo>
                <a:lnTo>
                  <a:pt x="51964" y="268325"/>
                </a:lnTo>
                <a:lnTo>
                  <a:pt x="51381" y="268325"/>
                </a:lnTo>
                <a:lnTo>
                  <a:pt x="50213" y="268617"/>
                </a:lnTo>
                <a:lnTo>
                  <a:pt x="46126" y="269786"/>
                </a:lnTo>
                <a:lnTo>
                  <a:pt x="43790" y="270217"/>
                </a:lnTo>
                <a:lnTo>
                  <a:pt x="38535" y="270802"/>
                </a:lnTo>
                <a:lnTo>
                  <a:pt x="34886" y="270954"/>
                </a:lnTo>
                <a:lnTo>
                  <a:pt x="139252" y="270954"/>
                </a:lnTo>
                <a:lnTo>
                  <a:pt x="100134" y="267741"/>
                </a:lnTo>
                <a:lnTo>
                  <a:pt x="96338" y="264401"/>
                </a:lnTo>
                <a:lnTo>
                  <a:pt x="56927" y="264401"/>
                </a:lnTo>
                <a:lnTo>
                  <a:pt x="56635" y="264109"/>
                </a:lnTo>
                <a:close/>
              </a:path>
              <a:path w="151130" h="291464">
                <a:moveTo>
                  <a:pt x="95901" y="38455"/>
                </a:moveTo>
                <a:lnTo>
                  <a:pt x="56927" y="38455"/>
                </a:lnTo>
                <a:lnTo>
                  <a:pt x="56927" y="264401"/>
                </a:lnTo>
                <a:lnTo>
                  <a:pt x="96338" y="264401"/>
                </a:lnTo>
                <a:lnTo>
                  <a:pt x="95901" y="133286"/>
                </a:lnTo>
                <a:lnTo>
                  <a:pt x="95901" y="38455"/>
                </a:lnTo>
                <a:close/>
              </a:path>
              <a:path w="151130" h="291464">
                <a:moveTo>
                  <a:pt x="91084" y="0"/>
                </a:moveTo>
                <a:lnTo>
                  <a:pt x="85537" y="0"/>
                </a:lnTo>
                <a:lnTo>
                  <a:pt x="83785" y="444"/>
                </a:lnTo>
                <a:lnTo>
                  <a:pt x="83201" y="1308"/>
                </a:lnTo>
                <a:lnTo>
                  <a:pt x="79698" y="4521"/>
                </a:lnTo>
                <a:lnTo>
                  <a:pt x="37468" y="23950"/>
                </a:lnTo>
                <a:lnTo>
                  <a:pt x="8321" y="27965"/>
                </a:lnTo>
                <a:lnTo>
                  <a:pt x="0" y="27965"/>
                </a:lnTo>
                <a:lnTo>
                  <a:pt x="0" y="48069"/>
                </a:lnTo>
                <a:lnTo>
                  <a:pt x="8321" y="48069"/>
                </a:lnTo>
                <a:lnTo>
                  <a:pt x="15162" y="47550"/>
                </a:lnTo>
                <a:lnTo>
                  <a:pt x="56927" y="38455"/>
                </a:lnTo>
                <a:lnTo>
                  <a:pt x="95901" y="38455"/>
                </a:lnTo>
                <a:lnTo>
                  <a:pt x="95901" y="2628"/>
                </a:lnTo>
                <a:lnTo>
                  <a:pt x="93565" y="876"/>
                </a:lnTo>
                <a:lnTo>
                  <a:pt x="910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7" name="object 37"/>
          <p:cNvSpPr/>
          <p:nvPr/>
        </p:nvSpPr>
        <p:spPr>
          <a:xfrm>
            <a:off x="2581074" y="2088941"/>
            <a:ext cx="0" cy="526852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36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8" name="object 38"/>
          <p:cNvSpPr/>
          <p:nvPr/>
        </p:nvSpPr>
        <p:spPr>
          <a:xfrm>
            <a:off x="2487165" y="2075993"/>
            <a:ext cx="107156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955" y="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9" name="object 39"/>
          <p:cNvSpPr/>
          <p:nvPr/>
        </p:nvSpPr>
        <p:spPr>
          <a:xfrm>
            <a:off x="2581074" y="2600684"/>
            <a:ext cx="0" cy="94655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62"/>
                </a:lnTo>
              </a:path>
            </a:pathLst>
          </a:custGeom>
          <a:ln w="36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0" name="object 40"/>
          <p:cNvSpPr/>
          <p:nvPr/>
        </p:nvSpPr>
        <p:spPr>
          <a:xfrm>
            <a:off x="2487165" y="3219886"/>
            <a:ext cx="107156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955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1" name="object 41"/>
          <p:cNvSpPr/>
          <p:nvPr/>
        </p:nvSpPr>
        <p:spPr>
          <a:xfrm>
            <a:off x="2581074" y="2680087"/>
            <a:ext cx="0" cy="526852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36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2" name="object 42"/>
          <p:cNvSpPr/>
          <p:nvPr/>
        </p:nvSpPr>
        <p:spPr>
          <a:xfrm>
            <a:off x="2795373" y="2611748"/>
            <a:ext cx="205383" cy="72330"/>
          </a:xfrm>
          <a:custGeom>
            <a:avLst/>
            <a:gdLst/>
            <a:ahLst/>
            <a:cxnLst/>
            <a:rect l="l" t="t" r="r" b="b"/>
            <a:pathLst>
              <a:path w="292100" h="102870">
                <a:moveTo>
                  <a:pt x="285076" y="0"/>
                </a:moveTo>
                <a:lnTo>
                  <a:pt x="6134" y="0"/>
                </a:lnTo>
                <a:lnTo>
                  <a:pt x="2044" y="2044"/>
                </a:lnTo>
                <a:lnTo>
                  <a:pt x="0" y="4952"/>
                </a:lnTo>
                <a:lnTo>
                  <a:pt x="0" y="13106"/>
                </a:lnTo>
                <a:lnTo>
                  <a:pt x="2336" y="16027"/>
                </a:lnTo>
                <a:lnTo>
                  <a:pt x="7010" y="17487"/>
                </a:lnTo>
                <a:lnTo>
                  <a:pt x="146253" y="17487"/>
                </a:lnTo>
                <a:lnTo>
                  <a:pt x="285508" y="17043"/>
                </a:lnTo>
                <a:lnTo>
                  <a:pt x="289598" y="14719"/>
                </a:lnTo>
                <a:lnTo>
                  <a:pt x="291642" y="11950"/>
                </a:lnTo>
                <a:lnTo>
                  <a:pt x="291642" y="5245"/>
                </a:lnTo>
                <a:lnTo>
                  <a:pt x="289458" y="2336"/>
                </a:lnTo>
                <a:lnTo>
                  <a:pt x="285076" y="0"/>
                </a:lnTo>
                <a:close/>
              </a:path>
              <a:path w="292100" h="102870">
                <a:moveTo>
                  <a:pt x="285508" y="84785"/>
                </a:moveTo>
                <a:lnTo>
                  <a:pt x="7010" y="84785"/>
                </a:lnTo>
                <a:lnTo>
                  <a:pt x="2336" y="86233"/>
                </a:lnTo>
                <a:lnTo>
                  <a:pt x="0" y="89153"/>
                </a:lnTo>
                <a:lnTo>
                  <a:pt x="0" y="97307"/>
                </a:lnTo>
                <a:lnTo>
                  <a:pt x="2044" y="100228"/>
                </a:lnTo>
                <a:lnTo>
                  <a:pt x="6134" y="102260"/>
                </a:lnTo>
                <a:lnTo>
                  <a:pt x="285076" y="102260"/>
                </a:lnTo>
                <a:lnTo>
                  <a:pt x="289458" y="100228"/>
                </a:lnTo>
                <a:lnTo>
                  <a:pt x="291642" y="97307"/>
                </a:lnTo>
                <a:lnTo>
                  <a:pt x="291642" y="90614"/>
                </a:lnTo>
                <a:lnTo>
                  <a:pt x="289598" y="87693"/>
                </a:lnTo>
                <a:lnTo>
                  <a:pt x="285508" y="847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3" name="object 43"/>
          <p:cNvSpPr/>
          <p:nvPr/>
        </p:nvSpPr>
        <p:spPr>
          <a:xfrm>
            <a:off x="3214425" y="2075547"/>
            <a:ext cx="0" cy="526852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3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4" name="object 44"/>
          <p:cNvSpPr/>
          <p:nvPr/>
        </p:nvSpPr>
        <p:spPr>
          <a:xfrm>
            <a:off x="3201495" y="2062599"/>
            <a:ext cx="107156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942" y="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5" name="object 45"/>
          <p:cNvSpPr/>
          <p:nvPr/>
        </p:nvSpPr>
        <p:spPr>
          <a:xfrm>
            <a:off x="3214425" y="2586861"/>
            <a:ext cx="0" cy="122337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469"/>
                </a:lnTo>
              </a:path>
            </a:pathLst>
          </a:custGeom>
          <a:ln w="3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6" name="object 46"/>
          <p:cNvSpPr/>
          <p:nvPr/>
        </p:nvSpPr>
        <p:spPr>
          <a:xfrm>
            <a:off x="3201495" y="3233281"/>
            <a:ext cx="107156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942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7" name="object 47"/>
          <p:cNvSpPr/>
          <p:nvPr/>
        </p:nvSpPr>
        <p:spPr>
          <a:xfrm>
            <a:off x="3214425" y="2693482"/>
            <a:ext cx="0" cy="526852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3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8" name="object 48"/>
          <p:cNvSpPr/>
          <p:nvPr/>
        </p:nvSpPr>
        <p:spPr>
          <a:xfrm>
            <a:off x="3380687" y="2090604"/>
            <a:ext cx="106263" cy="204936"/>
          </a:xfrm>
          <a:custGeom>
            <a:avLst/>
            <a:gdLst/>
            <a:ahLst/>
            <a:cxnLst/>
            <a:rect l="l" t="t" r="r" b="b"/>
            <a:pathLst>
              <a:path w="151130" h="291464">
                <a:moveTo>
                  <a:pt x="150647" y="270954"/>
                </a:moveTo>
                <a:lnTo>
                  <a:pt x="2197" y="270954"/>
                </a:lnTo>
                <a:lnTo>
                  <a:pt x="2197" y="291058"/>
                </a:lnTo>
                <a:lnTo>
                  <a:pt x="7454" y="291058"/>
                </a:lnTo>
                <a:lnTo>
                  <a:pt x="15195" y="290484"/>
                </a:lnTo>
                <a:lnTo>
                  <a:pt x="29235" y="290075"/>
                </a:lnTo>
                <a:lnTo>
                  <a:pt x="150647" y="289750"/>
                </a:lnTo>
                <a:lnTo>
                  <a:pt x="150647" y="270954"/>
                </a:lnTo>
                <a:close/>
              </a:path>
              <a:path w="151130" h="291464">
                <a:moveTo>
                  <a:pt x="150647" y="289750"/>
                </a:moveTo>
                <a:lnTo>
                  <a:pt x="76200" y="289750"/>
                </a:lnTo>
                <a:lnTo>
                  <a:pt x="123821" y="290075"/>
                </a:lnTo>
                <a:lnTo>
                  <a:pt x="138025" y="290484"/>
                </a:lnTo>
                <a:lnTo>
                  <a:pt x="145821" y="291058"/>
                </a:lnTo>
                <a:lnTo>
                  <a:pt x="150647" y="291058"/>
                </a:lnTo>
                <a:lnTo>
                  <a:pt x="150647" y="289750"/>
                </a:lnTo>
                <a:close/>
              </a:path>
              <a:path w="151130" h="291464">
                <a:moveTo>
                  <a:pt x="56642" y="264109"/>
                </a:moveTo>
                <a:lnTo>
                  <a:pt x="55765" y="264693"/>
                </a:lnTo>
                <a:lnTo>
                  <a:pt x="52844" y="267601"/>
                </a:lnTo>
                <a:lnTo>
                  <a:pt x="51968" y="268338"/>
                </a:lnTo>
                <a:lnTo>
                  <a:pt x="51384" y="268338"/>
                </a:lnTo>
                <a:lnTo>
                  <a:pt x="50215" y="268630"/>
                </a:lnTo>
                <a:lnTo>
                  <a:pt x="46126" y="269786"/>
                </a:lnTo>
                <a:lnTo>
                  <a:pt x="43789" y="270230"/>
                </a:lnTo>
                <a:lnTo>
                  <a:pt x="38544" y="270814"/>
                </a:lnTo>
                <a:lnTo>
                  <a:pt x="34886" y="270954"/>
                </a:lnTo>
                <a:lnTo>
                  <a:pt x="139255" y="270954"/>
                </a:lnTo>
                <a:lnTo>
                  <a:pt x="100139" y="267754"/>
                </a:lnTo>
                <a:lnTo>
                  <a:pt x="96342" y="264401"/>
                </a:lnTo>
                <a:lnTo>
                  <a:pt x="56934" y="264401"/>
                </a:lnTo>
                <a:lnTo>
                  <a:pt x="56642" y="264109"/>
                </a:lnTo>
                <a:close/>
              </a:path>
              <a:path w="151130" h="291464">
                <a:moveTo>
                  <a:pt x="95910" y="38468"/>
                </a:moveTo>
                <a:lnTo>
                  <a:pt x="56934" y="38468"/>
                </a:lnTo>
                <a:lnTo>
                  <a:pt x="56934" y="264401"/>
                </a:lnTo>
                <a:lnTo>
                  <a:pt x="96342" y="264401"/>
                </a:lnTo>
                <a:lnTo>
                  <a:pt x="95910" y="133299"/>
                </a:lnTo>
                <a:lnTo>
                  <a:pt x="95910" y="38468"/>
                </a:lnTo>
                <a:close/>
              </a:path>
              <a:path w="151130" h="291464">
                <a:moveTo>
                  <a:pt x="91084" y="0"/>
                </a:moveTo>
                <a:lnTo>
                  <a:pt x="85547" y="0"/>
                </a:lnTo>
                <a:lnTo>
                  <a:pt x="83794" y="444"/>
                </a:lnTo>
                <a:lnTo>
                  <a:pt x="83210" y="1320"/>
                </a:lnTo>
                <a:lnTo>
                  <a:pt x="79705" y="4521"/>
                </a:lnTo>
                <a:lnTo>
                  <a:pt x="37472" y="23963"/>
                </a:lnTo>
                <a:lnTo>
                  <a:pt x="8331" y="27978"/>
                </a:lnTo>
                <a:lnTo>
                  <a:pt x="0" y="27978"/>
                </a:lnTo>
                <a:lnTo>
                  <a:pt x="0" y="48082"/>
                </a:lnTo>
                <a:lnTo>
                  <a:pt x="8331" y="48082"/>
                </a:lnTo>
                <a:lnTo>
                  <a:pt x="15169" y="47561"/>
                </a:lnTo>
                <a:lnTo>
                  <a:pt x="56934" y="38468"/>
                </a:lnTo>
                <a:lnTo>
                  <a:pt x="95910" y="38468"/>
                </a:lnTo>
                <a:lnTo>
                  <a:pt x="95910" y="2628"/>
                </a:lnTo>
                <a:lnTo>
                  <a:pt x="93573" y="876"/>
                </a:lnTo>
                <a:lnTo>
                  <a:pt x="910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9" name="object 49"/>
          <p:cNvSpPr/>
          <p:nvPr/>
        </p:nvSpPr>
        <p:spPr>
          <a:xfrm>
            <a:off x="3367141" y="2520790"/>
            <a:ext cx="129927" cy="211634"/>
          </a:xfrm>
          <a:custGeom>
            <a:avLst/>
            <a:gdLst/>
            <a:ahLst/>
            <a:cxnLst/>
            <a:rect l="l" t="t" r="r" b="b"/>
            <a:pathLst>
              <a:path w="184785" h="300989">
                <a:moveTo>
                  <a:pt x="91960" y="0"/>
                </a:moveTo>
                <a:lnTo>
                  <a:pt x="53973" y="8855"/>
                </a:lnTo>
                <a:lnTo>
                  <a:pt x="24968" y="35407"/>
                </a:lnTo>
                <a:lnTo>
                  <a:pt x="6240" y="84240"/>
                </a:lnTo>
                <a:lnTo>
                  <a:pt x="0" y="151218"/>
                </a:lnTo>
                <a:lnTo>
                  <a:pt x="1176" y="183089"/>
                </a:lnTo>
                <a:lnTo>
                  <a:pt x="10592" y="234875"/>
                </a:lnTo>
                <a:lnTo>
                  <a:pt x="29235" y="271067"/>
                </a:lnTo>
                <a:lnTo>
                  <a:pt x="63692" y="296196"/>
                </a:lnTo>
                <a:lnTo>
                  <a:pt x="84810" y="300672"/>
                </a:lnTo>
                <a:lnTo>
                  <a:pt x="92405" y="300672"/>
                </a:lnTo>
                <a:lnTo>
                  <a:pt x="134027" y="289008"/>
                </a:lnTo>
                <a:lnTo>
                  <a:pt x="141439" y="284060"/>
                </a:lnTo>
                <a:lnTo>
                  <a:pt x="92405" y="284060"/>
                </a:lnTo>
                <a:lnTo>
                  <a:pt x="83780" y="283241"/>
                </a:lnTo>
                <a:lnTo>
                  <a:pt x="52112" y="255990"/>
                </a:lnTo>
                <a:lnTo>
                  <a:pt x="43789" y="202784"/>
                </a:lnTo>
                <a:lnTo>
                  <a:pt x="42913" y="145529"/>
                </a:lnTo>
                <a:lnTo>
                  <a:pt x="43095" y="121224"/>
                </a:lnTo>
                <a:lnTo>
                  <a:pt x="44884" y="74407"/>
                </a:lnTo>
                <a:lnTo>
                  <a:pt x="55860" y="36386"/>
                </a:lnTo>
                <a:lnTo>
                  <a:pt x="92405" y="16179"/>
                </a:lnTo>
                <a:lnTo>
                  <a:pt x="141114" y="16179"/>
                </a:lnTo>
                <a:lnTo>
                  <a:pt x="133997" y="11366"/>
                </a:lnTo>
                <a:lnTo>
                  <a:pt x="123489" y="6397"/>
                </a:lnTo>
                <a:lnTo>
                  <a:pt x="112979" y="2844"/>
                </a:lnTo>
                <a:lnTo>
                  <a:pt x="102468" y="711"/>
                </a:lnTo>
                <a:lnTo>
                  <a:pt x="91960" y="0"/>
                </a:lnTo>
                <a:close/>
              </a:path>
              <a:path w="184785" h="300989">
                <a:moveTo>
                  <a:pt x="141114" y="16179"/>
                </a:moveTo>
                <a:lnTo>
                  <a:pt x="92405" y="16179"/>
                </a:lnTo>
                <a:lnTo>
                  <a:pt x="101077" y="17053"/>
                </a:lnTo>
                <a:lnTo>
                  <a:pt x="109150" y="19675"/>
                </a:lnTo>
                <a:lnTo>
                  <a:pt x="135728" y="52533"/>
                </a:lnTo>
                <a:lnTo>
                  <a:pt x="140545" y="92654"/>
                </a:lnTo>
                <a:lnTo>
                  <a:pt x="141367" y="151218"/>
                </a:lnTo>
                <a:lnTo>
                  <a:pt x="141058" y="175492"/>
                </a:lnTo>
                <a:lnTo>
                  <a:pt x="139314" y="219854"/>
                </a:lnTo>
                <a:lnTo>
                  <a:pt x="127924" y="263744"/>
                </a:lnTo>
                <a:lnTo>
                  <a:pt x="92405" y="284060"/>
                </a:lnTo>
                <a:lnTo>
                  <a:pt x="141439" y="284060"/>
                </a:lnTo>
                <a:lnTo>
                  <a:pt x="173766" y="234875"/>
                </a:lnTo>
                <a:lnTo>
                  <a:pt x="183176" y="183089"/>
                </a:lnTo>
                <a:lnTo>
                  <a:pt x="184353" y="151218"/>
                </a:lnTo>
                <a:lnTo>
                  <a:pt x="183341" y="121224"/>
                </a:lnTo>
                <a:lnTo>
                  <a:pt x="175244" y="71403"/>
                </a:lnTo>
                <a:lnTo>
                  <a:pt x="153050" y="27103"/>
                </a:lnTo>
                <a:lnTo>
                  <a:pt x="144018" y="18143"/>
                </a:lnTo>
                <a:lnTo>
                  <a:pt x="141114" y="16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0" name="object 50"/>
          <p:cNvSpPr/>
          <p:nvPr/>
        </p:nvSpPr>
        <p:spPr>
          <a:xfrm>
            <a:off x="3367141" y="2980178"/>
            <a:ext cx="129927" cy="211634"/>
          </a:xfrm>
          <a:custGeom>
            <a:avLst/>
            <a:gdLst/>
            <a:ahLst/>
            <a:cxnLst/>
            <a:rect l="l" t="t" r="r" b="b"/>
            <a:pathLst>
              <a:path w="184785" h="300989">
                <a:moveTo>
                  <a:pt x="91960" y="0"/>
                </a:moveTo>
                <a:lnTo>
                  <a:pt x="53973" y="8848"/>
                </a:lnTo>
                <a:lnTo>
                  <a:pt x="24968" y="35394"/>
                </a:lnTo>
                <a:lnTo>
                  <a:pt x="6240" y="84227"/>
                </a:lnTo>
                <a:lnTo>
                  <a:pt x="0" y="151206"/>
                </a:lnTo>
                <a:lnTo>
                  <a:pt x="1176" y="183076"/>
                </a:lnTo>
                <a:lnTo>
                  <a:pt x="10592" y="234863"/>
                </a:lnTo>
                <a:lnTo>
                  <a:pt x="29235" y="271056"/>
                </a:lnTo>
                <a:lnTo>
                  <a:pt x="63692" y="296183"/>
                </a:lnTo>
                <a:lnTo>
                  <a:pt x="84810" y="300659"/>
                </a:lnTo>
                <a:lnTo>
                  <a:pt x="92405" y="300659"/>
                </a:lnTo>
                <a:lnTo>
                  <a:pt x="134027" y="289001"/>
                </a:lnTo>
                <a:lnTo>
                  <a:pt x="141439" y="284060"/>
                </a:lnTo>
                <a:lnTo>
                  <a:pt x="92405" y="284060"/>
                </a:lnTo>
                <a:lnTo>
                  <a:pt x="83780" y="283239"/>
                </a:lnTo>
                <a:lnTo>
                  <a:pt x="52112" y="255978"/>
                </a:lnTo>
                <a:lnTo>
                  <a:pt x="43789" y="202771"/>
                </a:lnTo>
                <a:lnTo>
                  <a:pt x="42913" y="145516"/>
                </a:lnTo>
                <a:lnTo>
                  <a:pt x="43095" y="121211"/>
                </a:lnTo>
                <a:lnTo>
                  <a:pt x="44884" y="74395"/>
                </a:lnTo>
                <a:lnTo>
                  <a:pt x="55860" y="36374"/>
                </a:lnTo>
                <a:lnTo>
                  <a:pt x="92405" y="16167"/>
                </a:lnTo>
                <a:lnTo>
                  <a:pt x="141114" y="16167"/>
                </a:lnTo>
                <a:lnTo>
                  <a:pt x="133997" y="11353"/>
                </a:lnTo>
                <a:lnTo>
                  <a:pt x="123489" y="6386"/>
                </a:lnTo>
                <a:lnTo>
                  <a:pt x="112979" y="2838"/>
                </a:lnTo>
                <a:lnTo>
                  <a:pt x="102468" y="709"/>
                </a:lnTo>
                <a:lnTo>
                  <a:pt x="91960" y="0"/>
                </a:lnTo>
                <a:close/>
              </a:path>
              <a:path w="184785" h="300989">
                <a:moveTo>
                  <a:pt x="141114" y="16167"/>
                </a:moveTo>
                <a:lnTo>
                  <a:pt x="92405" y="16167"/>
                </a:lnTo>
                <a:lnTo>
                  <a:pt x="101077" y="17041"/>
                </a:lnTo>
                <a:lnTo>
                  <a:pt x="109150" y="19662"/>
                </a:lnTo>
                <a:lnTo>
                  <a:pt x="135728" y="52520"/>
                </a:lnTo>
                <a:lnTo>
                  <a:pt x="140545" y="92641"/>
                </a:lnTo>
                <a:lnTo>
                  <a:pt x="141367" y="151206"/>
                </a:lnTo>
                <a:lnTo>
                  <a:pt x="141058" y="175479"/>
                </a:lnTo>
                <a:lnTo>
                  <a:pt x="139314" y="219841"/>
                </a:lnTo>
                <a:lnTo>
                  <a:pt x="127924" y="263733"/>
                </a:lnTo>
                <a:lnTo>
                  <a:pt x="92405" y="284060"/>
                </a:lnTo>
                <a:lnTo>
                  <a:pt x="141439" y="284060"/>
                </a:lnTo>
                <a:lnTo>
                  <a:pt x="173766" y="234863"/>
                </a:lnTo>
                <a:lnTo>
                  <a:pt x="183176" y="183076"/>
                </a:lnTo>
                <a:lnTo>
                  <a:pt x="184353" y="151206"/>
                </a:lnTo>
                <a:lnTo>
                  <a:pt x="183341" y="121211"/>
                </a:lnTo>
                <a:lnTo>
                  <a:pt x="175244" y="71390"/>
                </a:lnTo>
                <a:lnTo>
                  <a:pt x="153050" y="27090"/>
                </a:lnTo>
                <a:lnTo>
                  <a:pt x="144018" y="18131"/>
                </a:lnTo>
                <a:lnTo>
                  <a:pt x="141114" y="16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1" name="object 51"/>
          <p:cNvSpPr/>
          <p:nvPr/>
        </p:nvSpPr>
        <p:spPr>
          <a:xfrm>
            <a:off x="3828994" y="2090603"/>
            <a:ext cx="129927" cy="211634"/>
          </a:xfrm>
          <a:custGeom>
            <a:avLst/>
            <a:gdLst/>
            <a:ahLst/>
            <a:cxnLst/>
            <a:rect l="l" t="t" r="r" b="b"/>
            <a:pathLst>
              <a:path w="184785" h="300989">
                <a:moveTo>
                  <a:pt x="91960" y="0"/>
                </a:moveTo>
                <a:lnTo>
                  <a:pt x="53971" y="8850"/>
                </a:lnTo>
                <a:lnTo>
                  <a:pt x="24955" y="35407"/>
                </a:lnTo>
                <a:lnTo>
                  <a:pt x="6238" y="84240"/>
                </a:lnTo>
                <a:lnTo>
                  <a:pt x="0" y="151218"/>
                </a:lnTo>
                <a:lnTo>
                  <a:pt x="1176" y="183089"/>
                </a:lnTo>
                <a:lnTo>
                  <a:pt x="10592" y="234875"/>
                </a:lnTo>
                <a:lnTo>
                  <a:pt x="29230" y="271067"/>
                </a:lnTo>
                <a:lnTo>
                  <a:pt x="63687" y="296196"/>
                </a:lnTo>
                <a:lnTo>
                  <a:pt x="84810" y="300672"/>
                </a:lnTo>
                <a:lnTo>
                  <a:pt x="92392" y="300672"/>
                </a:lnTo>
                <a:lnTo>
                  <a:pt x="134025" y="289008"/>
                </a:lnTo>
                <a:lnTo>
                  <a:pt x="141439" y="284060"/>
                </a:lnTo>
                <a:lnTo>
                  <a:pt x="92392" y="284060"/>
                </a:lnTo>
                <a:lnTo>
                  <a:pt x="83774" y="283241"/>
                </a:lnTo>
                <a:lnTo>
                  <a:pt x="52112" y="255990"/>
                </a:lnTo>
                <a:lnTo>
                  <a:pt x="43789" y="202784"/>
                </a:lnTo>
                <a:lnTo>
                  <a:pt x="42913" y="145529"/>
                </a:lnTo>
                <a:lnTo>
                  <a:pt x="43095" y="121224"/>
                </a:lnTo>
                <a:lnTo>
                  <a:pt x="44884" y="74407"/>
                </a:lnTo>
                <a:lnTo>
                  <a:pt x="55860" y="36386"/>
                </a:lnTo>
                <a:lnTo>
                  <a:pt x="92392" y="16179"/>
                </a:lnTo>
                <a:lnTo>
                  <a:pt x="141110" y="16179"/>
                </a:lnTo>
                <a:lnTo>
                  <a:pt x="133997" y="11366"/>
                </a:lnTo>
                <a:lnTo>
                  <a:pt x="123489" y="6397"/>
                </a:lnTo>
                <a:lnTo>
                  <a:pt x="112979" y="2844"/>
                </a:lnTo>
                <a:lnTo>
                  <a:pt x="102468" y="711"/>
                </a:lnTo>
                <a:lnTo>
                  <a:pt x="91960" y="0"/>
                </a:lnTo>
                <a:close/>
              </a:path>
              <a:path w="184785" h="300989">
                <a:moveTo>
                  <a:pt x="141110" y="16179"/>
                </a:moveTo>
                <a:lnTo>
                  <a:pt x="92392" y="16179"/>
                </a:lnTo>
                <a:lnTo>
                  <a:pt x="101072" y="17053"/>
                </a:lnTo>
                <a:lnTo>
                  <a:pt x="109146" y="19675"/>
                </a:lnTo>
                <a:lnTo>
                  <a:pt x="135717" y="52533"/>
                </a:lnTo>
                <a:lnTo>
                  <a:pt x="140543" y="92654"/>
                </a:lnTo>
                <a:lnTo>
                  <a:pt x="141367" y="151218"/>
                </a:lnTo>
                <a:lnTo>
                  <a:pt x="141056" y="175492"/>
                </a:lnTo>
                <a:lnTo>
                  <a:pt x="139303" y="219854"/>
                </a:lnTo>
                <a:lnTo>
                  <a:pt x="127922" y="263744"/>
                </a:lnTo>
                <a:lnTo>
                  <a:pt x="92392" y="284060"/>
                </a:lnTo>
                <a:lnTo>
                  <a:pt x="141439" y="284060"/>
                </a:lnTo>
                <a:lnTo>
                  <a:pt x="173766" y="234875"/>
                </a:lnTo>
                <a:lnTo>
                  <a:pt x="183176" y="183089"/>
                </a:lnTo>
                <a:lnTo>
                  <a:pt x="184353" y="151218"/>
                </a:lnTo>
                <a:lnTo>
                  <a:pt x="183341" y="121224"/>
                </a:lnTo>
                <a:lnTo>
                  <a:pt x="175244" y="71403"/>
                </a:lnTo>
                <a:lnTo>
                  <a:pt x="153046" y="27103"/>
                </a:lnTo>
                <a:lnTo>
                  <a:pt x="144013" y="18143"/>
                </a:lnTo>
                <a:lnTo>
                  <a:pt x="141110" y="16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2" name="object 52"/>
          <p:cNvSpPr/>
          <p:nvPr/>
        </p:nvSpPr>
        <p:spPr>
          <a:xfrm>
            <a:off x="3842539" y="2520791"/>
            <a:ext cx="106263" cy="204936"/>
          </a:xfrm>
          <a:custGeom>
            <a:avLst/>
            <a:gdLst/>
            <a:ahLst/>
            <a:cxnLst/>
            <a:rect l="l" t="t" r="r" b="b"/>
            <a:pathLst>
              <a:path w="151129" h="291464">
                <a:moveTo>
                  <a:pt x="150634" y="270954"/>
                </a:moveTo>
                <a:lnTo>
                  <a:pt x="2197" y="270954"/>
                </a:lnTo>
                <a:lnTo>
                  <a:pt x="2197" y="291058"/>
                </a:lnTo>
                <a:lnTo>
                  <a:pt x="7442" y="291058"/>
                </a:lnTo>
                <a:lnTo>
                  <a:pt x="15188" y="290484"/>
                </a:lnTo>
                <a:lnTo>
                  <a:pt x="29229" y="290075"/>
                </a:lnTo>
                <a:lnTo>
                  <a:pt x="150634" y="289750"/>
                </a:lnTo>
                <a:lnTo>
                  <a:pt x="150634" y="270954"/>
                </a:lnTo>
                <a:close/>
              </a:path>
              <a:path w="151129" h="291464">
                <a:moveTo>
                  <a:pt x="150634" y="289750"/>
                </a:moveTo>
                <a:lnTo>
                  <a:pt x="76200" y="289750"/>
                </a:lnTo>
                <a:lnTo>
                  <a:pt x="123817" y="290075"/>
                </a:lnTo>
                <a:lnTo>
                  <a:pt x="138020" y="290484"/>
                </a:lnTo>
                <a:lnTo>
                  <a:pt x="145821" y="291058"/>
                </a:lnTo>
                <a:lnTo>
                  <a:pt x="150634" y="291058"/>
                </a:lnTo>
                <a:lnTo>
                  <a:pt x="150634" y="289750"/>
                </a:lnTo>
                <a:close/>
              </a:path>
              <a:path w="151129" h="291464">
                <a:moveTo>
                  <a:pt x="56641" y="264109"/>
                </a:moveTo>
                <a:lnTo>
                  <a:pt x="55765" y="264693"/>
                </a:lnTo>
                <a:lnTo>
                  <a:pt x="52844" y="267601"/>
                </a:lnTo>
                <a:lnTo>
                  <a:pt x="51968" y="268338"/>
                </a:lnTo>
                <a:lnTo>
                  <a:pt x="51384" y="268338"/>
                </a:lnTo>
                <a:lnTo>
                  <a:pt x="50215" y="268630"/>
                </a:lnTo>
                <a:lnTo>
                  <a:pt x="46126" y="269786"/>
                </a:lnTo>
                <a:lnTo>
                  <a:pt x="43789" y="270230"/>
                </a:lnTo>
                <a:lnTo>
                  <a:pt x="38531" y="270814"/>
                </a:lnTo>
                <a:lnTo>
                  <a:pt x="34886" y="270954"/>
                </a:lnTo>
                <a:lnTo>
                  <a:pt x="139255" y="270954"/>
                </a:lnTo>
                <a:lnTo>
                  <a:pt x="100126" y="267754"/>
                </a:lnTo>
                <a:lnTo>
                  <a:pt x="96342" y="264401"/>
                </a:lnTo>
                <a:lnTo>
                  <a:pt x="56934" y="264401"/>
                </a:lnTo>
                <a:lnTo>
                  <a:pt x="56641" y="264109"/>
                </a:lnTo>
                <a:close/>
              </a:path>
              <a:path w="151129" h="291464">
                <a:moveTo>
                  <a:pt x="95897" y="38468"/>
                </a:moveTo>
                <a:lnTo>
                  <a:pt x="56934" y="38468"/>
                </a:lnTo>
                <a:lnTo>
                  <a:pt x="56934" y="264401"/>
                </a:lnTo>
                <a:lnTo>
                  <a:pt x="96342" y="264401"/>
                </a:lnTo>
                <a:lnTo>
                  <a:pt x="95897" y="133299"/>
                </a:lnTo>
                <a:lnTo>
                  <a:pt x="95897" y="38468"/>
                </a:lnTo>
                <a:close/>
              </a:path>
              <a:path w="151129" h="291464">
                <a:moveTo>
                  <a:pt x="91084" y="0"/>
                </a:moveTo>
                <a:lnTo>
                  <a:pt x="85534" y="0"/>
                </a:lnTo>
                <a:lnTo>
                  <a:pt x="83781" y="444"/>
                </a:lnTo>
                <a:lnTo>
                  <a:pt x="83197" y="1320"/>
                </a:lnTo>
                <a:lnTo>
                  <a:pt x="79705" y="4521"/>
                </a:lnTo>
                <a:lnTo>
                  <a:pt x="37472" y="23963"/>
                </a:lnTo>
                <a:lnTo>
                  <a:pt x="8318" y="27978"/>
                </a:lnTo>
                <a:lnTo>
                  <a:pt x="0" y="27978"/>
                </a:lnTo>
                <a:lnTo>
                  <a:pt x="0" y="48082"/>
                </a:lnTo>
                <a:lnTo>
                  <a:pt x="8318" y="48082"/>
                </a:lnTo>
                <a:lnTo>
                  <a:pt x="15162" y="47561"/>
                </a:lnTo>
                <a:lnTo>
                  <a:pt x="56934" y="38468"/>
                </a:lnTo>
                <a:lnTo>
                  <a:pt x="95897" y="38468"/>
                </a:lnTo>
                <a:lnTo>
                  <a:pt x="95897" y="2628"/>
                </a:lnTo>
                <a:lnTo>
                  <a:pt x="93560" y="876"/>
                </a:lnTo>
                <a:lnTo>
                  <a:pt x="910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3" name="object 53"/>
          <p:cNvSpPr/>
          <p:nvPr/>
        </p:nvSpPr>
        <p:spPr>
          <a:xfrm>
            <a:off x="3828994" y="2980178"/>
            <a:ext cx="129927" cy="211634"/>
          </a:xfrm>
          <a:custGeom>
            <a:avLst/>
            <a:gdLst/>
            <a:ahLst/>
            <a:cxnLst/>
            <a:rect l="l" t="t" r="r" b="b"/>
            <a:pathLst>
              <a:path w="184785" h="300989">
                <a:moveTo>
                  <a:pt x="91960" y="0"/>
                </a:moveTo>
                <a:lnTo>
                  <a:pt x="53971" y="8848"/>
                </a:lnTo>
                <a:lnTo>
                  <a:pt x="24955" y="35394"/>
                </a:lnTo>
                <a:lnTo>
                  <a:pt x="6238" y="84227"/>
                </a:lnTo>
                <a:lnTo>
                  <a:pt x="0" y="151206"/>
                </a:lnTo>
                <a:lnTo>
                  <a:pt x="1176" y="183076"/>
                </a:lnTo>
                <a:lnTo>
                  <a:pt x="10592" y="234863"/>
                </a:lnTo>
                <a:lnTo>
                  <a:pt x="29230" y="271056"/>
                </a:lnTo>
                <a:lnTo>
                  <a:pt x="63687" y="296183"/>
                </a:lnTo>
                <a:lnTo>
                  <a:pt x="84810" y="300659"/>
                </a:lnTo>
                <a:lnTo>
                  <a:pt x="92392" y="300659"/>
                </a:lnTo>
                <a:lnTo>
                  <a:pt x="134025" y="289001"/>
                </a:lnTo>
                <a:lnTo>
                  <a:pt x="141439" y="284060"/>
                </a:lnTo>
                <a:lnTo>
                  <a:pt x="92392" y="284060"/>
                </a:lnTo>
                <a:lnTo>
                  <a:pt x="83774" y="283239"/>
                </a:lnTo>
                <a:lnTo>
                  <a:pt x="52112" y="255978"/>
                </a:lnTo>
                <a:lnTo>
                  <a:pt x="43789" y="202771"/>
                </a:lnTo>
                <a:lnTo>
                  <a:pt x="42913" y="145516"/>
                </a:lnTo>
                <a:lnTo>
                  <a:pt x="43095" y="121211"/>
                </a:lnTo>
                <a:lnTo>
                  <a:pt x="44884" y="74395"/>
                </a:lnTo>
                <a:lnTo>
                  <a:pt x="55860" y="36374"/>
                </a:lnTo>
                <a:lnTo>
                  <a:pt x="92392" y="16167"/>
                </a:lnTo>
                <a:lnTo>
                  <a:pt x="141110" y="16167"/>
                </a:lnTo>
                <a:lnTo>
                  <a:pt x="133997" y="11353"/>
                </a:lnTo>
                <a:lnTo>
                  <a:pt x="123489" y="6386"/>
                </a:lnTo>
                <a:lnTo>
                  <a:pt x="112979" y="2838"/>
                </a:lnTo>
                <a:lnTo>
                  <a:pt x="102468" y="709"/>
                </a:lnTo>
                <a:lnTo>
                  <a:pt x="91960" y="0"/>
                </a:lnTo>
                <a:close/>
              </a:path>
              <a:path w="184785" h="300989">
                <a:moveTo>
                  <a:pt x="141110" y="16167"/>
                </a:moveTo>
                <a:lnTo>
                  <a:pt x="92392" y="16167"/>
                </a:lnTo>
                <a:lnTo>
                  <a:pt x="101072" y="17041"/>
                </a:lnTo>
                <a:lnTo>
                  <a:pt x="109146" y="19662"/>
                </a:lnTo>
                <a:lnTo>
                  <a:pt x="135717" y="52520"/>
                </a:lnTo>
                <a:lnTo>
                  <a:pt x="140543" y="92641"/>
                </a:lnTo>
                <a:lnTo>
                  <a:pt x="141367" y="151206"/>
                </a:lnTo>
                <a:lnTo>
                  <a:pt x="141056" y="175479"/>
                </a:lnTo>
                <a:lnTo>
                  <a:pt x="139303" y="219841"/>
                </a:lnTo>
                <a:lnTo>
                  <a:pt x="127922" y="263733"/>
                </a:lnTo>
                <a:lnTo>
                  <a:pt x="92392" y="284060"/>
                </a:lnTo>
                <a:lnTo>
                  <a:pt x="141439" y="284060"/>
                </a:lnTo>
                <a:lnTo>
                  <a:pt x="173766" y="234863"/>
                </a:lnTo>
                <a:lnTo>
                  <a:pt x="183176" y="183076"/>
                </a:lnTo>
                <a:lnTo>
                  <a:pt x="184353" y="151206"/>
                </a:lnTo>
                <a:lnTo>
                  <a:pt x="183341" y="121211"/>
                </a:lnTo>
                <a:lnTo>
                  <a:pt x="175244" y="71390"/>
                </a:lnTo>
                <a:lnTo>
                  <a:pt x="153046" y="27090"/>
                </a:lnTo>
                <a:lnTo>
                  <a:pt x="144013" y="18131"/>
                </a:lnTo>
                <a:lnTo>
                  <a:pt x="141110" y="16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4" name="object 54"/>
          <p:cNvSpPr/>
          <p:nvPr/>
        </p:nvSpPr>
        <p:spPr>
          <a:xfrm>
            <a:off x="4284684" y="2102899"/>
            <a:ext cx="95994" cy="196007"/>
          </a:xfrm>
          <a:custGeom>
            <a:avLst/>
            <a:gdLst/>
            <a:ahLst/>
            <a:cxnLst/>
            <a:rect l="l" t="t" r="r" b="b"/>
            <a:pathLst>
              <a:path w="136525" h="278764">
                <a:moveTo>
                  <a:pt x="83642" y="105321"/>
                </a:moveTo>
                <a:lnTo>
                  <a:pt x="40284" y="105321"/>
                </a:lnTo>
                <a:lnTo>
                  <a:pt x="47726" y="105613"/>
                </a:lnTo>
                <a:lnTo>
                  <a:pt x="47726" y="106197"/>
                </a:lnTo>
                <a:lnTo>
                  <a:pt x="46578" y="110238"/>
                </a:lnTo>
                <a:lnTo>
                  <a:pt x="43570" y="121926"/>
                </a:lnTo>
                <a:lnTo>
                  <a:pt x="38700" y="141262"/>
                </a:lnTo>
                <a:lnTo>
                  <a:pt x="31857" y="168681"/>
                </a:lnTo>
                <a:lnTo>
                  <a:pt x="16637" y="229438"/>
                </a:lnTo>
                <a:lnTo>
                  <a:pt x="29091" y="267941"/>
                </a:lnTo>
                <a:lnTo>
                  <a:pt x="59550" y="278384"/>
                </a:lnTo>
                <a:lnTo>
                  <a:pt x="66313" y="277919"/>
                </a:lnTo>
                <a:lnTo>
                  <a:pt x="98908" y="262204"/>
                </a:lnTo>
                <a:lnTo>
                  <a:pt x="54737" y="262204"/>
                </a:lnTo>
                <a:lnTo>
                  <a:pt x="50800" y="256095"/>
                </a:lnTo>
                <a:lnTo>
                  <a:pt x="50800" y="243852"/>
                </a:lnTo>
                <a:lnTo>
                  <a:pt x="51866" y="237189"/>
                </a:lnTo>
                <a:lnTo>
                  <a:pt x="55068" y="222440"/>
                </a:lnTo>
                <a:lnTo>
                  <a:pt x="60406" y="199604"/>
                </a:lnTo>
                <a:lnTo>
                  <a:pt x="67988" y="168249"/>
                </a:lnTo>
                <a:lnTo>
                  <a:pt x="83642" y="105321"/>
                </a:lnTo>
                <a:close/>
              </a:path>
              <a:path w="136525" h="278764">
                <a:moveTo>
                  <a:pt x="130492" y="206705"/>
                </a:moveTo>
                <a:lnTo>
                  <a:pt x="124371" y="206705"/>
                </a:lnTo>
                <a:lnTo>
                  <a:pt x="120865" y="206997"/>
                </a:lnTo>
                <a:lnTo>
                  <a:pt x="118668" y="207289"/>
                </a:lnTo>
                <a:lnTo>
                  <a:pt x="116928" y="207873"/>
                </a:lnTo>
                <a:lnTo>
                  <a:pt x="116192" y="208889"/>
                </a:lnTo>
                <a:lnTo>
                  <a:pt x="115608" y="210642"/>
                </a:lnTo>
                <a:lnTo>
                  <a:pt x="110871" y="221129"/>
                </a:lnTo>
                <a:lnTo>
                  <a:pt x="85115" y="253846"/>
                </a:lnTo>
                <a:lnTo>
                  <a:pt x="62623" y="262204"/>
                </a:lnTo>
                <a:lnTo>
                  <a:pt x="98908" y="262204"/>
                </a:lnTo>
                <a:lnTo>
                  <a:pt x="127279" y="225640"/>
                </a:lnTo>
                <a:lnTo>
                  <a:pt x="131368" y="215442"/>
                </a:lnTo>
                <a:lnTo>
                  <a:pt x="132245" y="212826"/>
                </a:lnTo>
                <a:lnTo>
                  <a:pt x="132689" y="211074"/>
                </a:lnTo>
                <a:lnTo>
                  <a:pt x="132689" y="207873"/>
                </a:lnTo>
                <a:lnTo>
                  <a:pt x="130492" y="206705"/>
                </a:lnTo>
                <a:close/>
              </a:path>
              <a:path w="136525" h="278764">
                <a:moveTo>
                  <a:pt x="133121" y="85217"/>
                </a:moveTo>
                <a:lnTo>
                  <a:pt x="29781" y="85217"/>
                </a:lnTo>
                <a:lnTo>
                  <a:pt x="9486" y="85648"/>
                </a:lnTo>
                <a:lnTo>
                  <a:pt x="5397" y="85648"/>
                </a:lnTo>
                <a:lnTo>
                  <a:pt x="4089" y="86385"/>
                </a:lnTo>
                <a:lnTo>
                  <a:pt x="3505" y="87833"/>
                </a:lnTo>
                <a:lnTo>
                  <a:pt x="2920" y="88417"/>
                </a:lnTo>
                <a:lnTo>
                  <a:pt x="2184" y="90462"/>
                </a:lnTo>
                <a:lnTo>
                  <a:pt x="444" y="97459"/>
                </a:lnTo>
                <a:lnTo>
                  <a:pt x="0" y="99783"/>
                </a:lnTo>
                <a:lnTo>
                  <a:pt x="0" y="101828"/>
                </a:lnTo>
                <a:lnTo>
                  <a:pt x="1028" y="103276"/>
                </a:lnTo>
                <a:lnTo>
                  <a:pt x="3060" y="105321"/>
                </a:lnTo>
                <a:lnTo>
                  <a:pt x="130492" y="105321"/>
                </a:lnTo>
                <a:lnTo>
                  <a:pt x="134289" y="101536"/>
                </a:lnTo>
                <a:lnTo>
                  <a:pt x="136194" y="96431"/>
                </a:lnTo>
                <a:lnTo>
                  <a:pt x="136194" y="88861"/>
                </a:lnTo>
                <a:lnTo>
                  <a:pt x="135166" y="87261"/>
                </a:lnTo>
                <a:lnTo>
                  <a:pt x="133121" y="85217"/>
                </a:lnTo>
                <a:close/>
              </a:path>
              <a:path w="136525" h="278764">
                <a:moveTo>
                  <a:pt x="91960" y="0"/>
                </a:moveTo>
                <a:lnTo>
                  <a:pt x="89331" y="0"/>
                </a:lnTo>
                <a:lnTo>
                  <a:pt x="86702" y="292"/>
                </a:lnTo>
                <a:lnTo>
                  <a:pt x="81445" y="1460"/>
                </a:lnTo>
                <a:lnTo>
                  <a:pt x="79413" y="2768"/>
                </a:lnTo>
                <a:lnTo>
                  <a:pt x="76492" y="6845"/>
                </a:lnTo>
                <a:lnTo>
                  <a:pt x="75031" y="8597"/>
                </a:lnTo>
                <a:lnTo>
                  <a:pt x="72110" y="11506"/>
                </a:lnTo>
                <a:lnTo>
                  <a:pt x="70942" y="13982"/>
                </a:lnTo>
                <a:lnTo>
                  <a:pt x="69189" y="20980"/>
                </a:lnTo>
                <a:lnTo>
                  <a:pt x="68313" y="23888"/>
                </a:lnTo>
                <a:lnTo>
                  <a:pt x="66560" y="28549"/>
                </a:lnTo>
                <a:lnTo>
                  <a:pt x="65544" y="32334"/>
                </a:lnTo>
                <a:lnTo>
                  <a:pt x="63207" y="42824"/>
                </a:lnTo>
                <a:lnTo>
                  <a:pt x="62179" y="47053"/>
                </a:lnTo>
                <a:lnTo>
                  <a:pt x="61302" y="50253"/>
                </a:lnTo>
                <a:lnTo>
                  <a:pt x="52984" y="85217"/>
                </a:lnTo>
                <a:lnTo>
                  <a:pt x="96189" y="85217"/>
                </a:lnTo>
                <a:lnTo>
                  <a:pt x="88900" y="84924"/>
                </a:lnTo>
                <a:lnTo>
                  <a:pt x="88900" y="84340"/>
                </a:lnTo>
                <a:lnTo>
                  <a:pt x="93268" y="68173"/>
                </a:lnTo>
                <a:lnTo>
                  <a:pt x="95623" y="59622"/>
                </a:lnTo>
                <a:lnTo>
                  <a:pt x="97869" y="51017"/>
                </a:lnTo>
                <a:lnTo>
                  <a:pt x="100005" y="42357"/>
                </a:lnTo>
                <a:lnTo>
                  <a:pt x="102031" y="33642"/>
                </a:lnTo>
                <a:lnTo>
                  <a:pt x="104660" y="21996"/>
                </a:lnTo>
                <a:lnTo>
                  <a:pt x="105968" y="15151"/>
                </a:lnTo>
                <a:lnTo>
                  <a:pt x="105968" y="10490"/>
                </a:lnTo>
                <a:lnTo>
                  <a:pt x="104952" y="7721"/>
                </a:lnTo>
                <a:lnTo>
                  <a:pt x="100863" y="1892"/>
                </a:lnTo>
                <a:lnTo>
                  <a:pt x="97218" y="292"/>
                </a:lnTo>
                <a:lnTo>
                  <a:pt x="91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5" name="object 55"/>
          <p:cNvSpPr/>
          <p:nvPr/>
        </p:nvSpPr>
        <p:spPr>
          <a:xfrm>
            <a:off x="4397609" y="2245328"/>
            <a:ext cx="106013" cy="98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6" name="object 56"/>
          <p:cNvSpPr/>
          <p:nvPr/>
        </p:nvSpPr>
        <p:spPr>
          <a:xfrm>
            <a:off x="4292694" y="2533087"/>
            <a:ext cx="95994" cy="196007"/>
          </a:xfrm>
          <a:custGeom>
            <a:avLst/>
            <a:gdLst/>
            <a:ahLst/>
            <a:cxnLst/>
            <a:rect l="l" t="t" r="r" b="b"/>
            <a:pathLst>
              <a:path w="136525" h="278764">
                <a:moveTo>
                  <a:pt x="83629" y="105321"/>
                </a:moveTo>
                <a:lnTo>
                  <a:pt x="40284" y="105321"/>
                </a:lnTo>
                <a:lnTo>
                  <a:pt x="47726" y="105613"/>
                </a:lnTo>
                <a:lnTo>
                  <a:pt x="47726" y="106197"/>
                </a:lnTo>
                <a:lnTo>
                  <a:pt x="46576" y="110238"/>
                </a:lnTo>
                <a:lnTo>
                  <a:pt x="43565" y="121926"/>
                </a:lnTo>
                <a:lnTo>
                  <a:pt x="38695" y="141262"/>
                </a:lnTo>
                <a:lnTo>
                  <a:pt x="31854" y="168694"/>
                </a:lnTo>
                <a:lnTo>
                  <a:pt x="16637" y="229438"/>
                </a:lnTo>
                <a:lnTo>
                  <a:pt x="29091" y="267941"/>
                </a:lnTo>
                <a:lnTo>
                  <a:pt x="59550" y="278383"/>
                </a:lnTo>
                <a:lnTo>
                  <a:pt x="66307" y="277919"/>
                </a:lnTo>
                <a:lnTo>
                  <a:pt x="98907" y="262204"/>
                </a:lnTo>
                <a:lnTo>
                  <a:pt x="54737" y="262204"/>
                </a:lnTo>
                <a:lnTo>
                  <a:pt x="50787" y="256095"/>
                </a:lnTo>
                <a:lnTo>
                  <a:pt x="50787" y="243852"/>
                </a:lnTo>
                <a:lnTo>
                  <a:pt x="51856" y="237190"/>
                </a:lnTo>
                <a:lnTo>
                  <a:pt x="55060" y="222442"/>
                </a:lnTo>
                <a:lnTo>
                  <a:pt x="60399" y="199609"/>
                </a:lnTo>
                <a:lnTo>
                  <a:pt x="67979" y="168249"/>
                </a:lnTo>
                <a:lnTo>
                  <a:pt x="83629" y="105321"/>
                </a:lnTo>
                <a:close/>
              </a:path>
              <a:path w="136525" h="278764">
                <a:moveTo>
                  <a:pt x="130492" y="206705"/>
                </a:moveTo>
                <a:lnTo>
                  <a:pt x="124358" y="206705"/>
                </a:lnTo>
                <a:lnTo>
                  <a:pt x="120853" y="206997"/>
                </a:lnTo>
                <a:lnTo>
                  <a:pt x="118668" y="207289"/>
                </a:lnTo>
                <a:lnTo>
                  <a:pt x="116916" y="207873"/>
                </a:lnTo>
                <a:lnTo>
                  <a:pt x="116179" y="208889"/>
                </a:lnTo>
                <a:lnTo>
                  <a:pt x="115595" y="210642"/>
                </a:lnTo>
                <a:lnTo>
                  <a:pt x="110866" y="221129"/>
                </a:lnTo>
                <a:lnTo>
                  <a:pt x="85110" y="253846"/>
                </a:lnTo>
                <a:lnTo>
                  <a:pt x="62611" y="262204"/>
                </a:lnTo>
                <a:lnTo>
                  <a:pt x="98907" y="262204"/>
                </a:lnTo>
                <a:lnTo>
                  <a:pt x="127279" y="225640"/>
                </a:lnTo>
                <a:lnTo>
                  <a:pt x="131368" y="215442"/>
                </a:lnTo>
                <a:lnTo>
                  <a:pt x="132245" y="212826"/>
                </a:lnTo>
                <a:lnTo>
                  <a:pt x="132676" y="211073"/>
                </a:lnTo>
                <a:lnTo>
                  <a:pt x="132676" y="207873"/>
                </a:lnTo>
                <a:lnTo>
                  <a:pt x="130492" y="206705"/>
                </a:lnTo>
                <a:close/>
              </a:path>
              <a:path w="136525" h="278764">
                <a:moveTo>
                  <a:pt x="133121" y="85216"/>
                </a:moveTo>
                <a:lnTo>
                  <a:pt x="29768" y="85216"/>
                </a:lnTo>
                <a:lnTo>
                  <a:pt x="9486" y="85648"/>
                </a:lnTo>
                <a:lnTo>
                  <a:pt x="5397" y="85648"/>
                </a:lnTo>
                <a:lnTo>
                  <a:pt x="4076" y="86385"/>
                </a:lnTo>
                <a:lnTo>
                  <a:pt x="3492" y="87833"/>
                </a:lnTo>
                <a:lnTo>
                  <a:pt x="2908" y="88417"/>
                </a:lnTo>
                <a:lnTo>
                  <a:pt x="2184" y="90462"/>
                </a:lnTo>
                <a:lnTo>
                  <a:pt x="431" y="97459"/>
                </a:lnTo>
                <a:lnTo>
                  <a:pt x="0" y="99783"/>
                </a:lnTo>
                <a:lnTo>
                  <a:pt x="0" y="101828"/>
                </a:lnTo>
                <a:lnTo>
                  <a:pt x="1015" y="103276"/>
                </a:lnTo>
                <a:lnTo>
                  <a:pt x="3060" y="105321"/>
                </a:lnTo>
                <a:lnTo>
                  <a:pt x="130492" y="105321"/>
                </a:lnTo>
                <a:lnTo>
                  <a:pt x="134289" y="101536"/>
                </a:lnTo>
                <a:lnTo>
                  <a:pt x="136182" y="96431"/>
                </a:lnTo>
                <a:lnTo>
                  <a:pt x="136182" y="88861"/>
                </a:lnTo>
                <a:lnTo>
                  <a:pt x="135166" y="87261"/>
                </a:lnTo>
                <a:lnTo>
                  <a:pt x="133121" y="85216"/>
                </a:lnTo>
                <a:close/>
              </a:path>
              <a:path w="136525" h="278764">
                <a:moveTo>
                  <a:pt x="91948" y="0"/>
                </a:moveTo>
                <a:lnTo>
                  <a:pt x="89331" y="0"/>
                </a:lnTo>
                <a:lnTo>
                  <a:pt x="86702" y="292"/>
                </a:lnTo>
                <a:lnTo>
                  <a:pt x="81445" y="1460"/>
                </a:lnTo>
                <a:lnTo>
                  <a:pt x="79400" y="2768"/>
                </a:lnTo>
                <a:lnTo>
                  <a:pt x="76479" y="6845"/>
                </a:lnTo>
                <a:lnTo>
                  <a:pt x="75018" y="8597"/>
                </a:lnTo>
                <a:lnTo>
                  <a:pt x="72097" y="11506"/>
                </a:lnTo>
                <a:lnTo>
                  <a:pt x="70929" y="13982"/>
                </a:lnTo>
                <a:lnTo>
                  <a:pt x="69189" y="20980"/>
                </a:lnTo>
                <a:lnTo>
                  <a:pt x="68313" y="23888"/>
                </a:lnTo>
                <a:lnTo>
                  <a:pt x="66560" y="28549"/>
                </a:lnTo>
                <a:lnTo>
                  <a:pt x="65531" y="32334"/>
                </a:lnTo>
                <a:lnTo>
                  <a:pt x="63195" y="42824"/>
                </a:lnTo>
                <a:lnTo>
                  <a:pt x="62179" y="47053"/>
                </a:lnTo>
                <a:lnTo>
                  <a:pt x="61302" y="50253"/>
                </a:lnTo>
                <a:lnTo>
                  <a:pt x="52984" y="85216"/>
                </a:lnTo>
                <a:lnTo>
                  <a:pt x="96189" y="85216"/>
                </a:lnTo>
                <a:lnTo>
                  <a:pt x="88887" y="84924"/>
                </a:lnTo>
                <a:lnTo>
                  <a:pt x="88887" y="84340"/>
                </a:lnTo>
                <a:lnTo>
                  <a:pt x="93268" y="68173"/>
                </a:lnTo>
                <a:lnTo>
                  <a:pt x="95623" y="59622"/>
                </a:lnTo>
                <a:lnTo>
                  <a:pt x="97869" y="51019"/>
                </a:lnTo>
                <a:lnTo>
                  <a:pt x="100005" y="42363"/>
                </a:lnTo>
                <a:lnTo>
                  <a:pt x="102031" y="33654"/>
                </a:lnTo>
                <a:lnTo>
                  <a:pt x="104648" y="21996"/>
                </a:lnTo>
                <a:lnTo>
                  <a:pt x="105968" y="15151"/>
                </a:lnTo>
                <a:lnTo>
                  <a:pt x="105968" y="10490"/>
                </a:lnTo>
                <a:lnTo>
                  <a:pt x="104940" y="7721"/>
                </a:lnTo>
                <a:lnTo>
                  <a:pt x="100863" y="1892"/>
                </a:lnTo>
                <a:lnTo>
                  <a:pt x="97205" y="292"/>
                </a:lnTo>
                <a:lnTo>
                  <a:pt x="91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7" name="object 57"/>
          <p:cNvSpPr/>
          <p:nvPr/>
        </p:nvSpPr>
        <p:spPr>
          <a:xfrm>
            <a:off x="4402565" y="2675515"/>
            <a:ext cx="103532" cy="1405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8" name="object 58"/>
          <p:cNvSpPr/>
          <p:nvPr/>
        </p:nvSpPr>
        <p:spPr>
          <a:xfrm>
            <a:off x="4360426" y="2980179"/>
            <a:ext cx="106263" cy="204936"/>
          </a:xfrm>
          <a:custGeom>
            <a:avLst/>
            <a:gdLst/>
            <a:ahLst/>
            <a:cxnLst/>
            <a:rect l="l" t="t" r="r" b="b"/>
            <a:pathLst>
              <a:path w="151129" h="291464">
                <a:moveTo>
                  <a:pt x="150634" y="270941"/>
                </a:moveTo>
                <a:lnTo>
                  <a:pt x="2197" y="270941"/>
                </a:lnTo>
                <a:lnTo>
                  <a:pt x="2197" y="291045"/>
                </a:lnTo>
                <a:lnTo>
                  <a:pt x="7442" y="291045"/>
                </a:lnTo>
                <a:lnTo>
                  <a:pt x="15190" y="290471"/>
                </a:lnTo>
                <a:lnTo>
                  <a:pt x="29233" y="290063"/>
                </a:lnTo>
                <a:lnTo>
                  <a:pt x="150634" y="289737"/>
                </a:lnTo>
                <a:lnTo>
                  <a:pt x="150634" y="270941"/>
                </a:lnTo>
                <a:close/>
              </a:path>
              <a:path w="151129" h="291464">
                <a:moveTo>
                  <a:pt x="150634" y="289737"/>
                </a:moveTo>
                <a:lnTo>
                  <a:pt x="76200" y="289737"/>
                </a:lnTo>
                <a:lnTo>
                  <a:pt x="123817" y="290063"/>
                </a:lnTo>
                <a:lnTo>
                  <a:pt x="138020" y="290471"/>
                </a:lnTo>
                <a:lnTo>
                  <a:pt x="145821" y="291045"/>
                </a:lnTo>
                <a:lnTo>
                  <a:pt x="150634" y="291045"/>
                </a:lnTo>
                <a:lnTo>
                  <a:pt x="150634" y="289737"/>
                </a:lnTo>
                <a:close/>
              </a:path>
              <a:path w="151129" h="291464">
                <a:moveTo>
                  <a:pt x="56642" y="264096"/>
                </a:moveTo>
                <a:lnTo>
                  <a:pt x="55765" y="264680"/>
                </a:lnTo>
                <a:lnTo>
                  <a:pt x="52844" y="267588"/>
                </a:lnTo>
                <a:lnTo>
                  <a:pt x="51968" y="268325"/>
                </a:lnTo>
                <a:lnTo>
                  <a:pt x="51384" y="268325"/>
                </a:lnTo>
                <a:lnTo>
                  <a:pt x="50215" y="268617"/>
                </a:lnTo>
                <a:lnTo>
                  <a:pt x="46126" y="269773"/>
                </a:lnTo>
                <a:lnTo>
                  <a:pt x="43789" y="270217"/>
                </a:lnTo>
                <a:lnTo>
                  <a:pt x="38531" y="270802"/>
                </a:lnTo>
                <a:lnTo>
                  <a:pt x="34886" y="270941"/>
                </a:lnTo>
                <a:lnTo>
                  <a:pt x="139255" y="270941"/>
                </a:lnTo>
                <a:lnTo>
                  <a:pt x="100139" y="267741"/>
                </a:lnTo>
                <a:lnTo>
                  <a:pt x="96342" y="264388"/>
                </a:lnTo>
                <a:lnTo>
                  <a:pt x="56934" y="264388"/>
                </a:lnTo>
                <a:lnTo>
                  <a:pt x="56642" y="264096"/>
                </a:lnTo>
                <a:close/>
              </a:path>
              <a:path w="151129" h="291464">
                <a:moveTo>
                  <a:pt x="95897" y="38455"/>
                </a:moveTo>
                <a:lnTo>
                  <a:pt x="56934" y="38455"/>
                </a:lnTo>
                <a:lnTo>
                  <a:pt x="56934" y="264388"/>
                </a:lnTo>
                <a:lnTo>
                  <a:pt x="96342" y="264388"/>
                </a:lnTo>
                <a:lnTo>
                  <a:pt x="95897" y="133286"/>
                </a:lnTo>
                <a:lnTo>
                  <a:pt x="95897" y="38455"/>
                </a:lnTo>
                <a:close/>
              </a:path>
              <a:path w="151129" h="291464">
                <a:moveTo>
                  <a:pt x="91084" y="0"/>
                </a:moveTo>
                <a:lnTo>
                  <a:pt x="85534" y="0"/>
                </a:lnTo>
                <a:lnTo>
                  <a:pt x="83794" y="431"/>
                </a:lnTo>
                <a:lnTo>
                  <a:pt x="83210" y="1308"/>
                </a:lnTo>
                <a:lnTo>
                  <a:pt x="79705" y="4508"/>
                </a:lnTo>
                <a:lnTo>
                  <a:pt x="37472" y="23950"/>
                </a:lnTo>
                <a:lnTo>
                  <a:pt x="8318" y="27965"/>
                </a:lnTo>
                <a:lnTo>
                  <a:pt x="0" y="27965"/>
                </a:lnTo>
                <a:lnTo>
                  <a:pt x="0" y="48069"/>
                </a:lnTo>
                <a:lnTo>
                  <a:pt x="8318" y="48069"/>
                </a:lnTo>
                <a:lnTo>
                  <a:pt x="15164" y="47550"/>
                </a:lnTo>
                <a:lnTo>
                  <a:pt x="56934" y="38455"/>
                </a:lnTo>
                <a:lnTo>
                  <a:pt x="95897" y="38455"/>
                </a:lnTo>
                <a:lnTo>
                  <a:pt x="95897" y="2616"/>
                </a:lnTo>
                <a:lnTo>
                  <a:pt x="93573" y="863"/>
                </a:lnTo>
                <a:lnTo>
                  <a:pt x="910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9" name="object 59"/>
          <p:cNvSpPr/>
          <p:nvPr/>
        </p:nvSpPr>
        <p:spPr>
          <a:xfrm>
            <a:off x="4690494" y="2075547"/>
            <a:ext cx="0" cy="526852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3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0" name="object 60"/>
          <p:cNvSpPr/>
          <p:nvPr/>
        </p:nvSpPr>
        <p:spPr>
          <a:xfrm>
            <a:off x="4596589" y="2062599"/>
            <a:ext cx="107156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942" y="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1" name="object 61"/>
          <p:cNvSpPr/>
          <p:nvPr/>
        </p:nvSpPr>
        <p:spPr>
          <a:xfrm>
            <a:off x="4690494" y="2586861"/>
            <a:ext cx="0" cy="122337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469"/>
                </a:lnTo>
              </a:path>
            </a:pathLst>
          </a:custGeom>
          <a:ln w="3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2" name="object 62"/>
          <p:cNvSpPr/>
          <p:nvPr/>
        </p:nvSpPr>
        <p:spPr>
          <a:xfrm>
            <a:off x="4596589" y="3233281"/>
            <a:ext cx="107156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942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3" name="object 63"/>
          <p:cNvSpPr/>
          <p:nvPr/>
        </p:nvSpPr>
        <p:spPr>
          <a:xfrm>
            <a:off x="4690494" y="2693482"/>
            <a:ext cx="0" cy="526852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3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4" name="object 64"/>
          <p:cNvSpPr/>
          <p:nvPr/>
        </p:nvSpPr>
        <p:spPr>
          <a:xfrm>
            <a:off x="7205424" y="2105051"/>
            <a:ext cx="129927" cy="211634"/>
          </a:xfrm>
          <a:custGeom>
            <a:avLst/>
            <a:gdLst/>
            <a:ahLst/>
            <a:cxnLst/>
            <a:rect l="l" t="t" r="r" b="b"/>
            <a:pathLst>
              <a:path w="184784" h="300989">
                <a:moveTo>
                  <a:pt x="91960" y="0"/>
                </a:moveTo>
                <a:lnTo>
                  <a:pt x="53971" y="8848"/>
                </a:lnTo>
                <a:lnTo>
                  <a:pt x="24955" y="35394"/>
                </a:lnTo>
                <a:lnTo>
                  <a:pt x="6238" y="84232"/>
                </a:lnTo>
                <a:lnTo>
                  <a:pt x="0" y="151206"/>
                </a:lnTo>
                <a:lnTo>
                  <a:pt x="1176" y="183081"/>
                </a:lnTo>
                <a:lnTo>
                  <a:pt x="10592" y="234864"/>
                </a:lnTo>
                <a:lnTo>
                  <a:pt x="29230" y="271056"/>
                </a:lnTo>
                <a:lnTo>
                  <a:pt x="63687" y="296183"/>
                </a:lnTo>
                <a:lnTo>
                  <a:pt x="84810" y="300659"/>
                </a:lnTo>
                <a:lnTo>
                  <a:pt x="92392" y="300659"/>
                </a:lnTo>
                <a:lnTo>
                  <a:pt x="134027" y="289001"/>
                </a:lnTo>
                <a:lnTo>
                  <a:pt x="141439" y="284060"/>
                </a:lnTo>
                <a:lnTo>
                  <a:pt x="92392" y="284060"/>
                </a:lnTo>
                <a:lnTo>
                  <a:pt x="83774" y="283241"/>
                </a:lnTo>
                <a:lnTo>
                  <a:pt x="52112" y="255978"/>
                </a:lnTo>
                <a:lnTo>
                  <a:pt x="43789" y="202772"/>
                </a:lnTo>
                <a:lnTo>
                  <a:pt x="42913" y="145529"/>
                </a:lnTo>
                <a:lnTo>
                  <a:pt x="43095" y="121217"/>
                </a:lnTo>
                <a:lnTo>
                  <a:pt x="44884" y="74400"/>
                </a:lnTo>
                <a:lnTo>
                  <a:pt x="55860" y="36379"/>
                </a:lnTo>
                <a:lnTo>
                  <a:pt x="92392" y="16167"/>
                </a:lnTo>
                <a:lnTo>
                  <a:pt x="141099" y="16167"/>
                </a:lnTo>
                <a:lnTo>
                  <a:pt x="133997" y="11366"/>
                </a:lnTo>
                <a:lnTo>
                  <a:pt x="123491" y="6391"/>
                </a:lnTo>
                <a:lnTo>
                  <a:pt x="112983" y="2840"/>
                </a:lnTo>
                <a:lnTo>
                  <a:pt x="102474" y="709"/>
                </a:lnTo>
                <a:lnTo>
                  <a:pt x="91960" y="0"/>
                </a:lnTo>
                <a:close/>
              </a:path>
              <a:path w="184784" h="300989">
                <a:moveTo>
                  <a:pt x="141099" y="16167"/>
                </a:moveTo>
                <a:lnTo>
                  <a:pt x="92392" y="16167"/>
                </a:lnTo>
                <a:lnTo>
                  <a:pt x="101072" y="17041"/>
                </a:lnTo>
                <a:lnTo>
                  <a:pt x="109148" y="19662"/>
                </a:lnTo>
                <a:lnTo>
                  <a:pt x="135723" y="52520"/>
                </a:lnTo>
                <a:lnTo>
                  <a:pt x="140543" y="92644"/>
                </a:lnTo>
                <a:lnTo>
                  <a:pt x="141367" y="151206"/>
                </a:lnTo>
                <a:lnTo>
                  <a:pt x="141056" y="175490"/>
                </a:lnTo>
                <a:lnTo>
                  <a:pt x="139303" y="219843"/>
                </a:lnTo>
                <a:lnTo>
                  <a:pt x="127922" y="263733"/>
                </a:lnTo>
                <a:lnTo>
                  <a:pt x="92392" y="284060"/>
                </a:lnTo>
                <a:lnTo>
                  <a:pt x="141439" y="284060"/>
                </a:lnTo>
                <a:lnTo>
                  <a:pt x="173766" y="234864"/>
                </a:lnTo>
                <a:lnTo>
                  <a:pt x="183176" y="183081"/>
                </a:lnTo>
                <a:lnTo>
                  <a:pt x="184353" y="151206"/>
                </a:lnTo>
                <a:lnTo>
                  <a:pt x="183341" y="121217"/>
                </a:lnTo>
                <a:lnTo>
                  <a:pt x="175244" y="71392"/>
                </a:lnTo>
                <a:lnTo>
                  <a:pt x="153046" y="27092"/>
                </a:lnTo>
                <a:lnTo>
                  <a:pt x="144013" y="18136"/>
                </a:lnTo>
                <a:lnTo>
                  <a:pt x="141099" y="16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5" name="object 65"/>
          <p:cNvSpPr/>
          <p:nvPr/>
        </p:nvSpPr>
        <p:spPr>
          <a:xfrm>
            <a:off x="7205424" y="2535239"/>
            <a:ext cx="129927" cy="211634"/>
          </a:xfrm>
          <a:custGeom>
            <a:avLst/>
            <a:gdLst/>
            <a:ahLst/>
            <a:cxnLst/>
            <a:rect l="l" t="t" r="r" b="b"/>
            <a:pathLst>
              <a:path w="184784" h="300989">
                <a:moveTo>
                  <a:pt x="91960" y="0"/>
                </a:moveTo>
                <a:lnTo>
                  <a:pt x="53971" y="8848"/>
                </a:lnTo>
                <a:lnTo>
                  <a:pt x="24955" y="35394"/>
                </a:lnTo>
                <a:lnTo>
                  <a:pt x="6238" y="84232"/>
                </a:lnTo>
                <a:lnTo>
                  <a:pt x="0" y="151206"/>
                </a:lnTo>
                <a:lnTo>
                  <a:pt x="1176" y="183081"/>
                </a:lnTo>
                <a:lnTo>
                  <a:pt x="10592" y="234864"/>
                </a:lnTo>
                <a:lnTo>
                  <a:pt x="29230" y="271056"/>
                </a:lnTo>
                <a:lnTo>
                  <a:pt x="63687" y="296183"/>
                </a:lnTo>
                <a:lnTo>
                  <a:pt x="84810" y="300659"/>
                </a:lnTo>
                <a:lnTo>
                  <a:pt x="92392" y="300659"/>
                </a:lnTo>
                <a:lnTo>
                  <a:pt x="134027" y="289001"/>
                </a:lnTo>
                <a:lnTo>
                  <a:pt x="141439" y="284060"/>
                </a:lnTo>
                <a:lnTo>
                  <a:pt x="92392" y="284060"/>
                </a:lnTo>
                <a:lnTo>
                  <a:pt x="83774" y="283241"/>
                </a:lnTo>
                <a:lnTo>
                  <a:pt x="52112" y="255978"/>
                </a:lnTo>
                <a:lnTo>
                  <a:pt x="43789" y="202772"/>
                </a:lnTo>
                <a:lnTo>
                  <a:pt x="42913" y="145529"/>
                </a:lnTo>
                <a:lnTo>
                  <a:pt x="43095" y="121211"/>
                </a:lnTo>
                <a:lnTo>
                  <a:pt x="44884" y="74400"/>
                </a:lnTo>
                <a:lnTo>
                  <a:pt x="55860" y="36379"/>
                </a:lnTo>
                <a:lnTo>
                  <a:pt x="92392" y="16167"/>
                </a:lnTo>
                <a:lnTo>
                  <a:pt x="141099" y="16167"/>
                </a:lnTo>
                <a:lnTo>
                  <a:pt x="133997" y="11366"/>
                </a:lnTo>
                <a:lnTo>
                  <a:pt x="123491" y="6391"/>
                </a:lnTo>
                <a:lnTo>
                  <a:pt x="112983" y="2840"/>
                </a:lnTo>
                <a:lnTo>
                  <a:pt x="102474" y="709"/>
                </a:lnTo>
                <a:lnTo>
                  <a:pt x="91960" y="0"/>
                </a:lnTo>
                <a:close/>
              </a:path>
              <a:path w="184784" h="300989">
                <a:moveTo>
                  <a:pt x="141099" y="16167"/>
                </a:moveTo>
                <a:lnTo>
                  <a:pt x="92392" y="16167"/>
                </a:lnTo>
                <a:lnTo>
                  <a:pt x="101072" y="17041"/>
                </a:lnTo>
                <a:lnTo>
                  <a:pt x="109148" y="19662"/>
                </a:lnTo>
                <a:lnTo>
                  <a:pt x="135723" y="52522"/>
                </a:lnTo>
                <a:lnTo>
                  <a:pt x="140543" y="92644"/>
                </a:lnTo>
                <a:lnTo>
                  <a:pt x="141367" y="151206"/>
                </a:lnTo>
                <a:lnTo>
                  <a:pt x="141056" y="175490"/>
                </a:lnTo>
                <a:lnTo>
                  <a:pt x="139303" y="219843"/>
                </a:lnTo>
                <a:lnTo>
                  <a:pt x="127922" y="263733"/>
                </a:lnTo>
                <a:lnTo>
                  <a:pt x="92392" y="284060"/>
                </a:lnTo>
                <a:lnTo>
                  <a:pt x="141439" y="284060"/>
                </a:lnTo>
                <a:lnTo>
                  <a:pt x="173766" y="234864"/>
                </a:lnTo>
                <a:lnTo>
                  <a:pt x="183176" y="183081"/>
                </a:lnTo>
                <a:lnTo>
                  <a:pt x="184353" y="151206"/>
                </a:lnTo>
                <a:lnTo>
                  <a:pt x="183341" y="121211"/>
                </a:lnTo>
                <a:lnTo>
                  <a:pt x="175244" y="71390"/>
                </a:lnTo>
                <a:lnTo>
                  <a:pt x="153046" y="27092"/>
                </a:lnTo>
                <a:lnTo>
                  <a:pt x="144013" y="18136"/>
                </a:lnTo>
                <a:lnTo>
                  <a:pt x="141099" y="16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6" name="object 66"/>
          <p:cNvSpPr/>
          <p:nvPr/>
        </p:nvSpPr>
        <p:spPr>
          <a:xfrm>
            <a:off x="7218971" y="2965427"/>
            <a:ext cx="106263" cy="204936"/>
          </a:xfrm>
          <a:custGeom>
            <a:avLst/>
            <a:gdLst/>
            <a:ahLst/>
            <a:cxnLst/>
            <a:rect l="l" t="t" r="r" b="b"/>
            <a:pathLst>
              <a:path w="151129" h="291464">
                <a:moveTo>
                  <a:pt x="150634" y="270954"/>
                </a:moveTo>
                <a:lnTo>
                  <a:pt x="2197" y="270954"/>
                </a:lnTo>
                <a:lnTo>
                  <a:pt x="2197" y="291045"/>
                </a:lnTo>
                <a:lnTo>
                  <a:pt x="7442" y="291045"/>
                </a:lnTo>
                <a:lnTo>
                  <a:pt x="15190" y="290477"/>
                </a:lnTo>
                <a:lnTo>
                  <a:pt x="29233" y="290068"/>
                </a:lnTo>
                <a:lnTo>
                  <a:pt x="150634" y="289737"/>
                </a:lnTo>
                <a:lnTo>
                  <a:pt x="150634" y="270954"/>
                </a:lnTo>
                <a:close/>
              </a:path>
              <a:path w="151129" h="291464">
                <a:moveTo>
                  <a:pt x="150634" y="289737"/>
                </a:moveTo>
                <a:lnTo>
                  <a:pt x="76200" y="289737"/>
                </a:lnTo>
                <a:lnTo>
                  <a:pt x="123817" y="290068"/>
                </a:lnTo>
                <a:lnTo>
                  <a:pt x="138020" y="290477"/>
                </a:lnTo>
                <a:lnTo>
                  <a:pt x="145821" y="291045"/>
                </a:lnTo>
                <a:lnTo>
                  <a:pt x="150634" y="291045"/>
                </a:lnTo>
                <a:lnTo>
                  <a:pt x="150634" y="289737"/>
                </a:lnTo>
                <a:close/>
              </a:path>
              <a:path w="151129" h="291464">
                <a:moveTo>
                  <a:pt x="56642" y="264096"/>
                </a:moveTo>
                <a:lnTo>
                  <a:pt x="55765" y="264680"/>
                </a:lnTo>
                <a:lnTo>
                  <a:pt x="52844" y="267601"/>
                </a:lnTo>
                <a:lnTo>
                  <a:pt x="51968" y="268325"/>
                </a:lnTo>
                <a:lnTo>
                  <a:pt x="51384" y="268325"/>
                </a:lnTo>
                <a:lnTo>
                  <a:pt x="50215" y="268617"/>
                </a:lnTo>
                <a:lnTo>
                  <a:pt x="46126" y="269786"/>
                </a:lnTo>
                <a:lnTo>
                  <a:pt x="43789" y="270217"/>
                </a:lnTo>
                <a:lnTo>
                  <a:pt x="38531" y="270802"/>
                </a:lnTo>
                <a:lnTo>
                  <a:pt x="34886" y="270954"/>
                </a:lnTo>
                <a:lnTo>
                  <a:pt x="139255" y="270954"/>
                </a:lnTo>
                <a:lnTo>
                  <a:pt x="100139" y="267741"/>
                </a:lnTo>
                <a:lnTo>
                  <a:pt x="96342" y="264388"/>
                </a:lnTo>
                <a:lnTo>
                  <a:pt x="56934" y="264388"/>
                </a:lnTo>
                <a:lnTo>
                  <a:pt x="56642" y="264096"/>
                </a:lnTo>
                <a:close/>
              </a:path>
              <a:path w="151129" h="291464">
                <a:moveTo>
                  <a:pt x="95897" y="38455"/>
                </a:moveTo>
                <a:lnTo>
                  <a:pt x="56934" y="38455"/>
                </a:lnTo>
                <a:lnTo>
                  <a:pt x="56934" y="264388"/>
                </a:lnTo>
                <a:lnTo>
                  <a:pt x="96342" y="264388"/>
                </a:lnTo>
                <a:lnTo>
                  <a:pt x="95897" y="133286"/>
                </a:lnTo>
                <a:lnTo>
                  <a:pt x="95897" y="38455"/>
                </a:lnTo>
                <a:close/>
              </a:path>
              <a:path w="151129" h="291464">
                <a:moveTo>
                  <a:pt x="91084" y="0"/>
                </a:moveTo>
                <a:lnTo>
                  <a:pt x="85534" y="0"/>
                </a:lnTo>
                <a:lnTo>
                  <a:pt x="83781" y="431"/>
                </a:lnTo>
                <a:lnTo>
                  <a:pt x="83197" y="1308"/>
                </a:lnTo>
                <a:lnTo>
                  <a:pt x="79705" y="4508"/>
                </a:lnTo>
                <a:lnTo>
                  <a:pt x="37472" y="23950"/>
                </a:lnTo>
                <a:lnTo>
                  <a:pt x="8318" y="27965"/>
                </a:lnTo>
                <a:lnTo>
                  <a:pt x="0" y="27965"/>
                </a:lnTo>
                <a:lnTo>
                  <a:pt x="0" y="48069"/>
                </a:lnTo>
                <a:lnTo>
                  <a:pt x="8318" y="48069"/>
                </a:lnTo>
                <a:lnTo>
                  <a:pt x="15164" y="47550"/>
                </a:lnTo>
                <a:lnTo>
                  <a:pt x="56934" y="38455"/>
                </a:lnTo>
                <a:lnTo>
                  <a:pt x="95897" y="38455"/>
                </a:lnTo>
                <a:lnTo>
                  <a:pt x="95897" y="2616"/>
                </a:lnTo>
                <a:lnTo>
                  <a:pt x="93573" y="876"/>
                </a:lnTo>
                <a:lnTo>
                  <a:pt x="910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7" name="object 67"/>
          <p:cNvSpPr/>
          <p:nvPr/>
        </p:nvSpPr>
        <p:spPr>
          <a:xfrm>
            <a:off x="7492697" y="2089835"/>
            <a:ext cx="0" cy="526852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36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8" name="object 68"/>
          <p:cNvSpPr/>
          <p:nvPr/>
        </p:nvSpPr>
        <p:spPr>
          <a:xfrm>
            <a:off x="7398787" y="2076887"/>
            <a:ext cx="107156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955" y="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9" name="object 69"/>
          <p:cNvSpPr/>
          <p:nvPr/>
        </p:nvSpPr>
        <p:spPr>
          <a:xfrm>
            <a:off x="7492697" y="2601301"/>
            <a:ext cx="0" cy="92869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1978"/>
                </a:lnTo>
              </a:path>
            </a:pathLst>
          </a:custGeom>
          <a:ln w="36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0" name="object 70"/>
          <p:cNvSpPr/>
          <p:nvPr/>
        </p:nvSpPr>
        <p:spPr>
          <a:xfrm>
            <a:off x="7398787" y="3218994"/>
            <a:ext cx="107156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955" y="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1" name="object 71"/>
          <p:cNvSpPr/>
          <p:nvPr/>
        </p:nvSpPr>
        <p:spPr>
          <a:xfrm>
            <a:off x="7492697" y="2678301"/>
            <a:ext cx="0" cy="527745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36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2" name="object 72"/>
          <p:cNvSpPr/>
          <p:nvPr/>
        </p:nvSpPr>
        <p:spPr>
          <a:xfrm>
            <a:off x="9118404" y="2090603"/>
            <a:ext cx="129927" cy="211634"/>
          </a:xfrm>
          <a:custGeom>
            <a:avLst/>
            <a:gdLst/>
            <a:ahLst/>
            <a:cxnLst/>
            <a:rect l="l" t="t" r="r" b="b"/>
            <a:pathLst>
              <a:path w="184784" h="300989">
                <a:moveTo>
                  <a:pt x="91960" y="0"/>
                </a:moveTo>
                <a:lnTo>
                  <a:pt x="53978" y="8850"/>
                </a:lnTo>
                <a:lnTo>
                  <a:pt x="24968" y="35407"/>
                </a:lnTo>
                <a:lnTo>
                  <a:pt x="6245" y="84240"/>
                </a:lnTo>
                <a:lnTo>
                  <a:pt x="0" y="151218"/>
                </a:lnTo>
                <a:lnTo>
                  <a:pt x="1178" y="183089"/>
                </a:lnTo>
                <a:lnTo>
                  <a:pt x="10597" y="234875"/>
                </a:lnTo>
                <a:lnTo>
                  <a:pt x="29235" y="271067"/>
                </a:lnTo>
                <a:lnTo>
                  <a:pt x="63692" y="296196"/>
                </a:lnTo>
                <a:lnTo>
                  <a:pt x="84810" y="300672"/>
                </a:lnTo>
                <a:lnTo>
                  <a:pt x="92405" y="300672"/>
                </a:lnTo>
                <a:lnTo>
                  <a:pt x="134032" y="289008"/>
                </a:lnTo>
                <a:lnTo>
                  <a:pt x="141452" y="284060"/>
                </a:lnTo>
                <a:lnTo>
                  <a:pt x="92405" y="284060"/>
                </a:lnTo>
                <a:lnTo>
                  <a:pt x="83780" y="283241"/>
                </a:lnTo>
                <a:lnTo>
                  <a:pt x="52114" y="255990"/>
                </a:lnTo>
                <a:lnTo>
                  <a:pt x="43789" y="202784"/>
                </a:lnTo>
                <a:lnTo>
                  <a:pt x="42913" y="145529"/>
                </a:lnTo>
                <a:lnTo>
                  <a:pt x="43095" y="121224"/>
                </a:lnTo>
                <a:lnTo>
                  <a:pt x="44884" y="74407"/>
                </a:lnTo>
                <a:lnTo>
                  <a:pt x="55866" y="36386"/>
                </a:lnTo>
                <a:lnTo>
                  <a:pt x="92405" y="16179"/>
                </a:lnTo>
                <a:lnTo>
                  <a:pt x="141114" y="16179"/>
                </a:lnTo>
                <a:lnTo>
                  <a:pt x="133997" y="11366"/>
                </a:lnTo>
                <a:lnTo>
                  <a:pt x="123491" y="6397"/>
                </a:lnTo>
                <a:lnTo>
                  <a:pt x="112983" y="2844"/>
                </a:lnTo>
                <a:lnTo>
                  <a:pt x="102474" y="711"/>
                </a:lnTo>
                <a:lnTo>
                  <a:pt x="91960" y="0"/>
                </a:lnTo>
                <a:close/>
              </a:path>
              <a:path w="184784" h="300989">
                <a:moveTo>
                  <a:pt x="141114" y="16179"/>
                </a:moveTo>
                <a:lnTo>
                  <a:pt x="92405" y="16179"/>
                </a:lnTo>
                <a:lnTo>
                  <a:pt x="101077" y="17053"/>
                </a:lnTo>
                <a:lnTo>
                  <a:pt x="109150" y="19675"/>
                </a:lnTo>
                <a:lnTo>
                  <a:pt x="135730" y="52533"/>
                </a:lnTo>
                <a:lnTo>
                  <a:pt x="140556" y="92654"/>
                </a:lnTo>
                <a:lnTo>
                  <a:pt x="141379" y="151218"/>
                </a:lnTo>
                <a:lnTo>
                  <a:pt x="141069" y="175492"/>
                </a:lnTo>
                <a:lnTo>
                  <a:pt x="139316" y="219854"/>
                </a:lnTo>
                <a:lnTo>
                  <a:pt x="127924" y="263744"/>
                </a:lnTo>
                <a:lnTo>
                  <a:pt x="92405" y="284060"/>
                </a:lnTo>
                <a:lnTo>
                  <a:pt x="141452" y="284060"/>
                </a:lnTo>
                <a:lnTo>
                  <a:pt x="173768" y="234875"/>
                </a:lnTo>
                <a:lnTo>
                  <a:pt x="183187" y="183089"/>
                </a:lnTo>
                <a:lnTo>
                  <a:pt x="184365" y="151218"/>
                </a:lnTo>
                <a:lnTo>
                  <a:pt x="183353" y="121224"/>
                </a:lnTo>
                <a:lnTo>
                  <a:pt x="175252" y="71403"/>
                </a:lnTo>
                <a:lnTo>
                  <a:pt x="153050" y="27103"/>
                </a:lnTo>
                <a:lnTo>
                  <a:pt x="144018" y="18143"/>
                </a:lnTo>
                <a:lnTo>
                  <a:pt x="141114" y="16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3" name="object 73"/>
          <p:cNvSpPr/>
          <p:nvPr/>
        </p:nvSpPr>
        <p:spPr>
          <a:xfrm>
            <a:off x="9118404" y="2520790"/>
            <a:ext cx="129927" cy="211634"/>
          </a:xfrm>
          <a:custGeom>
            <a:avLst/>
            <a:gdLst/>
            <a:ahLst/>
            <a:cxnLst/>
            <a:rect l="l" t="t" r="r" b="b"/>
            <a:pathLst>
              <a:path w="184784" h="300989">
                <a:moveTo>
                  <a:pt x="91960" y="0"/>
                </a:moveTo>
                <a:lnTo>
                  <a:pt x="53978" y="8855"/>
                </a:lnTo>
                <a:lnTo>
                  <a:pt x="24968" y="35407"/>
                </a:lnTo>
                <a:lnTo>
                  <a:pt x="6245" y="84240"/>
                </a:lnTo>
                <a:lnTo>
                  <a:pt x="0" y="151218"/>
                </a:lnTo>
                <a:lnTo>
                  <a:pt x="1178" y="183089"/>
                </a:lnTo>
                <a:lnTo>
                  <a:pt x="10597" y="234875"/>
                </a:lnTo>
                <a:lnTo>
                  <a:pt x="29235" y="271067"/>
                </a:lnTo>
                <a:lnTo>
                  <a:pt x="63692" y="296196"/>
                </a:lnTo>
                <a:lnTo>
                  <a:pt x="84810" y="300672"/>
                </a:lnTo>
                <a:lnTo>
                  <a:pt x="92405" y="300672"/>
                </a:lnTo>
                <a:lnTo>
                  <a:pt x="134032" y="289008"/>
                </a:lnTo>
                <a:lnTo>
                  <a:pt x="141452" y="284060"/>
                </a:lnTo>
                <a:lnTo>
                  <a:pt x="92405" y="284060"/>
                </a:lnTo>
                <a:lnTo>
                  <a:pt x="83780" y="283241"/>
                </a:lnTo>
                <a:lnTo>
                  <a:pt x="52114" y="255990"/>
                </a:lnTo>
                <a:lnTo>
                  <a:pt x="43789" y="202784"/>
                </a:lnTo>
                <a:lnTo>
                  <a:pt x="42913" y="145529"/>
                </a:lnTo>
                <a:lnTo>
                  <a:pt x="43095" y="121224"/>
                </a:lnTo>
                <a:lnTo>
                  <a:pt x="44884" y="74407"/>
                </a:lnTo>
                <a:lnTo>
                  <a:pt x="55866" y="36386"/>
                </a:lnTo>
                <a:lnTo>
                  <a:pt x="92405" y="16179"/>
                </a:lnTo>
                <a:lnTo>
                  <a:pt x="141114" y="16179"/>
                </a:lnTo>
                <a:lnTo>
                  <a:pt x="133997" y="11366"/>
                </a:lnTo>
                <a:lnTo>
                  <a:pt x="123491" y="6397"/>
                </a:lnTo>
                <a:lnTo>
                  <a:pt x="112983" y="2844"/>
                </a:lnTo>
                <a:lnTo>
                  <a:pt x="102474" y="711"/>
                </a:lnTo>
                <a:lnTo>
                  <a:pt x="91960" y="0"/>
                </a:lnTo>
                <a:close/>
              </a:path>
              <a:path w="184784" h="300989">
                <a:moveTo>
                  <a:pt x="141114" y="16179"/>
                </a:moveTo>
                <a:lnTo>
                  <a:pt x="92405" y="16179"/>
                </a:lnTo>
                <a:lnTo>
                  <a:pt x="101077" y="17053"/>
                </a:lnTo>
                <a:lnTo>
                  <a:pt x="109150" y="19675"/>
                </a:lnTo>
                <a:lnTo>
                  <a:pt x="135730" y="52533"/>
                </a:lnTo>
                <a:lnTo>
                  <a:pt x="140556" y="92654"/>
                </a:lnTo>
                <a:lnTo>
                  <a:pt x="141379" y="151218"/>
                </a:lnTo>
                <a:lnTo>
                  <a:pt x="141069" y="175492"/>
                </a:lnTo>
                <a:lnTo>
                  <a:pt x="139316" y="219854"/>
                </a:lnTo>
                <a:lnTo>
                  <a:pt x="127924" y="263744"/>
                </a:lnTo>
                <a:lnTo>
                  <a:pt x="92405" y="284060"/>
                </a:lnTo>
                <a:lnTo>
                  <a:pt x="141452" y="284060"/>
                </a:lnTo>
                <a:lnTo>
                  <a:pt x="173768" y="234875"/>
                </a:lnTo>
                <a:lnTo>
                  <a:pt x="183187" y="183089"/>
                </a:lnTo>
                <a:lnTo>
                  <a:pt x="184365" y="151218"/>
                </a:lnTo>
                <a:lnTo>
                  <a:pt x="183353" y="121224"/>
                </a:lnTo>
                <a:lnTo>
                  <a:pt x="175252" y="71403"/>
                </a:lnTo>
                <a:lnTo>
                  <a:pt x="153050" y="27103"/>
                </a:lnTo>
                <a:lnTo>
                  <a:pt x="144018" y="18143"/>
                </a:lnTo>
                <a:lnTo>
                  <a:pt x="141114" y="16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4" name="object 74"/>
          <p:cNvSpPr/>
          <p:nvPr/>
        </p:nvSpPr>
        <p:spPr>
          <a:xfrm>
            <a:off x="9131960" y="2980179"/>
            <a:ext cx="106263" cy="204936"/>
          </a:xfrm>
          <a:custGeom>
            <a:avLst/>
            <a:gdLst/>
            <a:ahLst/>
            <a:cxnLst/>
            <a:rect l="l" t="t" r="r" b="b"/>
            <a:pathLst>
              <a:path w="151129" h="291464">
                <a:moveTo>
                  <a:pt x="150634" y="270941"/>
                </a:moveTo>
                <a:lnTo>
                  <a:pt x="2184" y="270941"/>
                </a:lnTo>
                <a:lnTo>
                  <a:pt x="2184" y="291045"/>
                </a:lnTo>
                <a:lnTo>
                  <a:pt x="7442" y="291045"/>
                </a:lnTo>
                <a:lnTo>
                  <a:pt x="15183" y="290471"/>
                </a:lnTo>
                <a:lnTo>
                  <a:pt x="29222" y="290063"/>
                </a:lnTo>
                <a:lnTo>
                  <a:pt x="150634" y="289737"/>
                </a:lnTo>
                <a:lnTo>
                  <a:pt x="150634" y="270941"/>
                </a:lnTo>
                <a:close/>
              </a:path>
              <a:path w="151129" h="291464">
                <a:moveTo>
                  <a:pt x="150634" y="289737"/>
                </a:moveTo>
                <a:lnTo>
                  <a:pt x="76187" y="289737"/>
                </a:lnTo>
                <a:lnTo>
                  <a:pt x="123809" y="290063"/>
                </a:lnTo>
                <a:lnTo>
                  <a:pt x="138012" y="290471"/>
                </a:lnTo>
                <a:lnTo>
                  <a:pt x="145808" y="291045"/>
                </a:lnTo>
                <a:lnTo>
                  <a:pt x="150634" y="291045"/>
                </a:lnTo>
                <a:lnTo>
                  <a:pt x="150634" y="289737"/>
                </a:lnTo>
                <a:close/>
              </a:path>
              <a:path w="151129" h="291464">
                <a:moveTo>
                  <a:pt x="56629" y="264096"/>
                </a:moveTo>
                <a:lnTo>
                  <a:pt x="55752" y="264680"/>
                </a:lnTo>
                <a:lnTo>
                  <a:pt x="52831" y="267588"/>
                </a:lnTo>
                <a:lnTo>
                  <a:pt x="51955" y="268325"/>
                </a:lnTo>
                <a:lnTo>
                  <a:pt x="51371" y="268325"/>
                </a:lnTo>
                <a:lnTo>
                  <a:pt x="50203" y="268617"/>
                </a:lnTo>
                <a:lnTo>
                  <a:pt x="46113" y="269773"/>
                </a:lnTo>
                <a:lnTo>
                  <a:pt x="43789" y="270217"/>
                </a:lnTo>
                <a:lnTo>
                  <a:pt x="38531" y="270802"/>
                </a:lnTo>
                <a:lnTo>
                  <a:pt x="34874" y="270941"/>
                </a:lnTo>
                <a:lnTo>
                  <a:pt x="139242" y="270941"/>
                </a:lnTo>
                <a:lnTo>
                  <a:pt x="100126" y="267741"/>
                </a:lnTo>
                <a:lnTo>
                  <a:pt x="96329" y="264388"/>
                </a:lnTo>
                <a:lnTo>
                  <a:pt x="56921" y="264388"/>
                </a:lnTo>
                <a:lnTo>
                  <a:pt x="56629" y="264096"/>
                </a:lnTo>
                <a:close/>
              </a:path>
              <a:path w="151129" h="291464">
                <a:moveTo>
                  <a:pt x="95897" y="38455"/>
                </a:moveTo>
                <a:lnTo>
                  <a:pt x="56921" y="38455"/>
                </a:lnTo>
                <a:lnTo>
                  <a:pt x="56921" y="264388"/>
                </a:lnTo>
                <a:lnTo>
                  <a:pt x="96329" y="264388"/>
                </a:lnTo>
                <a:lnTo>
                  <a:pt x="95897" y="133286"/>
                </a:lnTo>
                <a:lnTo>
                  <a:pt x="95897" y="38455"/>
                </a:lnTo>
                <a:close/>
              </a:path>
              <a:path w="151129" h="291464">
                <a:moveTo>
                  <a:pt x="91071" y="0"/>
                </a:moveTo>
                <a:lnTo>
                  <a:pt x="85534" y="0"/>
                </a:lnTo>
                <a:lnTo>
                  <a:pt x="83781" y="431"/>
                </a:lnTo>
                <a:lnTo>
                  <a:pt x="83197" y="1308"/>
                </a:lnTo>
                <a:lnTo>
                  <a:pt x="79692" y="4508"/>
                </a:lnTo>
                <a:lnTo>
                  <a:pt x="37459" y="23950"/>
                </a:lnTo>
                <a:lnTo>
                  <a:pt x="8318" y="27965"/>
                </a:lnTo>
                <a:lnTo>
                  <a:pt x="0" y="27965"/>
                </a:lnTo>
                <a:lnTo>
                  <a:pt x="0" y="48069"/>
                </a:lnTo>
                <a:lnTo>
                  <a:pt x="8318" y="48069"/>
                </a:lnTo>
                <a:lnTo>
                  <a:pt x="15157" y="47550"/>
                </a:lnTo>
                <a:lnTo>
                  <a:pt x="56921" y="38455"/>
                </a:lnTo>
                <a:lnTo>
                  <a:pt x="95897" y="38455"/>
                </a:lnTo>
                <a:lnTo>
                  <a:pt x="95897" y="2616"/>
                </a:lnTo>
                <a:lnTo>
                  <a:pt x="93560" y="863"/>
                </a:lnTo>
                <a:lnTo>
                  <a:pt x="91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5" name="object 75"/>
          <p:cNvSpPr/>
          <p:nvPr/>
        </p:nvSpPr>
        <p:spPr>
          <a:xfrm>
            <a:off x="9405681" y="2075547"/>
            <a:ext cx="0" cy="526852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3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6" name="object 76"/>
          <p:cNvSpPr/>
          <p:nvPr/>
        </p:nvSpPr>
        <p:spPr>
          <a:xfrm>
            <a:off x="9311768" y="2062599"/>
            <a:ext cx="107156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955" y="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7" name="object 77"/>
          <p:cNvSpPr/>
          <p:nvPr/>
        </p:nvSpPr>
        <p:spPr>
          <a:xfrm>
            <a:off x="9405681" y="2586861"/>
            <a:ext cx="0" cy="122337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469"/>
                </a:lnTo>
              </a:path>
            </a:pathLst>
          </a:custGeom>
          <a:ln w="3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8" name="object 78"/>
          <p:cNvSpPr/>
          <p:nvPr/>
        </p:nvSpPr>
        <p:spPr>
          <a:xfrm>
            <a:off x="9311768" y="3233281"/>
            <a:ext cx="107156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955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9" name="object 79"/>
          <p:cNvSpPr/>
          <p:nvPr/>
        </p:nvSpPr>
        <p:spPr>
          <a:xfrm>
            <a:off x="9405681" y="2693482"/>
            <a:ext cx="0" cy="526852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3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0300AAAA-66C7-4B8B-83B5-4F71BE9223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5146" y="3348921"/>
            <a:ext cx="1137089" cy="27056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4DCF842C-65F9-4C9C-B8EE-FFFF0B69AC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1594" y="3188187"/>
            <a:ext cx="2225564" cy="52955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B2745F9-63C2-4852-8000-ABE35056D7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7037" y="3315230"/>
            <a:ext cx="1492626" cy="35516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07AA7F98-2493-4743-BEB6-6F86E87826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5518" y="4588897"/>
            <a:ext cx="4928654" cy="240333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5613" y="1058987"/>
            <a:ext cx="7430806" cy="4347321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2660952">
              <a:spcBef>
                <a:spcPts val="70"/>
              </a:spcBef>
            </a:pPr>
            <a:r>
              <a:rPr sz="2531" b="1" spc="-35" dirty="0">
                <a:latin typeface="Arial"/>
                <a:cs typeface="Arial"/>
              </a:rPr>
              <a:t>MATLAB</a:t>
            </a:r>
            <a:r>
              <a:rPr sz="2531" b="1" spc="-4" dirty="0">
                <a:latin typeface="Arial"/>
                <a:cs typeface="Arial"/>
              </a:rPr>
              <a:t> Example</a:t>
            </a:r>
            <a:endParaRPr sz="253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50" dirty="0">
              <a:latin typeface="Times New Roman"/>
              <a:cs typeface="Times New Roman"/>
            </a:endParaRPr>
          </a:p>
          <a:p>
            <a:pPr marL="8929"/>
            <a:r>
              <a:rPr sz="2531" b="1" spc="-4" dirty="0">
                <a:latin typeface="Arial"/>
                <a:cs typeface="Arial"/>
              </a:rPr>
              <a:t>&gt;&gt;img=imread(image_name); %input image</a:t>
            </a:r>
            <a:endParaRPr sz="2531" dirty="0">
              <a:latin typeface="Arial"/>
              <a:cs typeface="Arial"/>
            </a:endParaRPr>
          </a:p>
          <a:p>
            <a:pPr>
              <a:spcBef>
                <a:spcPts val="28"/>
              </a:spcBef>
            </a:pPr>
            <a:endParaRPr sz="3937" dirty="0">
              <a:latin typeface="Times New Roman"/>
              <a:cs typeface="Times New Roman"/>
            </a:endParaRPr>
          </a:p>
          <a:p>
            <a:pPr marL="8929"/>
            <a:r>
              <a:rPr sz="2531" b="1" spc="-4" dirty="0">
                <a:latin typeface="Arial"/>
                <a:cs typeface="Arial"/>
              </a:rPr>
              <a:t>&gt;&gt;tform </a:t>
            </a:r>
            <a:r>
              <a:rPr sz="2531" b="1" dirty="0">
                <a:latin typeface="Arial"/>
                <a:cs typeface="Arial"/>
              </a:rPr>
              <a:t>= </a:t>
            </a:r>
            <a:r>
              <a:rPr sz="2531" b="1" spc="-4" dirty="0">
                <a:latin typeface="Arial"/>
                <a:cs typeface="Arial"/>
              </a:rPr>
              <a:t>maketform(’affine’,T); </a:t>
            </a:r>
            <a:r>
              <a:rPr sz="2531" b="1" dirty="0">
                <a:latin typeface="Arial"/>
                <a:cs typeface="Arial"/>
              </a:rPr>
              <a:t>% set</a:t>
            </a:r>
            <a:r>
              <a:rPr sz="2531" b="1" spc="21" dirty="0">
                <a:latin typeface="Arial"/>
                <a:cs typeface="Arial"/>
              </a:rPr>
              <a:t> </a:t>
            </a:r>
            <a:r>
              <a:rPr sz="2531" b="1" spc="-4" dirty="0">
                <a:latin typeface="Arial"/>
                <a:cs typeface="Arial"/>
              </a:rPr>
              <a:t>transform</a:t>
            </a:r>
            <a:endParaRPr sz="2531" dirty="0">
              <a:latin typeface="Arial"/>
              <a:cs typeface="Arial"/>
            </a:endParaRPr>
          </a:p>
          <a:p>
            <a:pPr>
              <a:spcBef>
                <a:spcPts val="28"/>
              </a:spcBef>
            </a:pPr>
            <a:endParaRPr sz="3937" dirty="0">
              <a:latin typeface="Times New Roman"/>
              <a:cs typeface="Times New Roman"/>
            </a:endParaRPr>
          </a:p>
          <a:p>
            <a:pPr marL="8929"/>
            <a:r>
              <a:rPr sz="2531" b="1" spc="-4" dirty="0">
                <a:latin typeface="Arial"/>
                <a:cs typeface="Arial"/>
              </a:rPr>
              <a:t>&gt;&gt;img_out </a:t>
            </a:r>
            <a:r>
              <a:rPr sz="2531" b="1" dirty="0">
                <a:latin typeface="Arial"/>
                <a:cs typeface="Arial"/>
              </a:rPr>
              <a:t>= </a:t>
            </a:r>
            <a:r>
              <a:rPr sz="2531" b="1" spc="-4" dirty="0">
                <a:latin typeface="Arial"/>
                <a:cs typeface="Arial"/>
              </a:rPr>
              <a:t>imtransform(img, tform,</a:t>
            </a:r>
            <a:r>
              <a:rPr sz="2531" b="1" dirty="0">
                <a:latin typeface="Arial"/>
                <a:cs typeface="Arial"/>
              </a:rPr>
              <a:t> </a:t>
            </a:r>
            <a:r>
              <a:rPr sz="2531" b="1" spc="-4" dirty="0">
                <a:latin typeface="Arial"/>
                <a:cs typeface="Arial"/>
              </a:rPr>
              <a:t>interp);</a:t>
            </a:r>
            <a:endParaRPr sz="253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12" dirty="0">
              <a:latin typeface="Times New Roman"/>
              <a:cs typeface="Times New Roman"/>
            </a:endParaRPr>
          </a:p>
          <a:p>
            <a:pPr>
              <a:spcBef>
                <a:spcPts val="18"/>
              </a:spcBef>
            </a:pPr>
            <a:endParaRPr sz="2601" dirty="0">
              <a:latin typeface="Times New Roman"/>
              <a:cs typeface="Times New Roman"/>
            </a:endParaRPr>
          </a:p>
          <a:p>
            <a:pPr marL="8929"/>
            <a:r>
              <a:rPr sz="2531" b="1" spc="-4" dirty="0">
                <a:latin typeface="Arial"/>
                <a:cs typeface="Arial"/>
              </a:rPr>
              <a:t>&gt;&gt;imshow(img_out)</a:t>
            </a:r>
            <a:endParaRPr sz="253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729" y="150815"/>
            <a:ext cx="6633976" cy="686126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b="1" spc="-4" dirty="0">
                <a:solidFill>
                  <a:srgbClr val="FF0000"/>
                </a:solidFill>
              </a:rPr>
              <a:t>Image</a:t>
            </a:r>
            <a:r>
              <a:rPr b="1" spc="-35" dirty="0">
                <a:solidFill>
                  <a:srgbClr val="FF0000"/>
                </a:solidFill>
              </a:rPr>
              <a:t> </a:t>
            </a:r>
            <a:r>
              <a:rPr b="1" spc="-4" dirty="0">
                <a:solidFill>
                  <a:srgbClr val="FF0000"/>
                </a:solidFill>
              </a:rPr>
              <a:t>Interpolation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809750" y="2357437"/>
            <a:ext cx="2678906" cy="2009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/>
          <p:nvPr/>
        </p:nvSpPr>
        <p:spPr>
          <a:xfrm>
            <a:off x="5024438" y="3491508"/>
            <a:ext cx="1169789" cy="875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6721078" y="2678906"/>
            <a:ext cx="1080492" cy="1687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/>
          <p:nvPr/>
        </p:nvSpPr>
        <p:spPr>
          <a:xfrm>
            <a:off x="8328422" y="2812851"/>
            <a:ext cx="2053828" cy="1553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 txBox="1"/>
          <p:nvPr/>
        </p:nvSpPr>
        <p:spPr>
          <a:xfrm>
            <a:off x="2702719" y="4446985"/>
            <a:ext cx="881807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dirty="0">
                <a:latin typeface="Arial"/>
                <a:cs typeface="Arial"/>
              </a:rPr>
              <a:t>original</a:t>
            </a:r>
            <a:endParaRPr sz="2109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44070" y="4446985"/>
            <a:ext cx="1328738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dirty="0">
                <a:latin typeface="Arial"/>
                <a:cs typeface="Arial"/>
              </a:rPr>
              <a:t>resampling</a:t>
            </a:r>
            <a:endParaRPr sz="2109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21078" y="4446985"/>
            <a:ext cx="1090315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dirty="0">
                <a:latin typeface="Arial"/>
                <a:cs typeface="Arial"/>
              </a:rPr>
              <a:t>shrinking</a:t>
            </a:r>
            <a:endParaRPr sz="2109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37415" y="4446985"/>
            <a:ext cx="1030932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dirty="0">
                <a:latin typeface="Arial"/>
                <a:cs typeface="Arial"/>
              </a:rPr>
              <a:t>zooming</a:t>
            </a:r>
            <a:endParaRPr sz="2109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616717-DAF6-45AD-95E2-A1BDAF826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464" y="1961986"/>
            <a:ext cx="8387072" cy="14670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008ED6-D406-491C-9BA7-31D73C89A5A9}"/>
              </a:ext>
            </a:extLst>
          </p:cNvPr>
          <p:cNvSpPr/>
          <p:nvPr/>
        </p:nvSpPr>
        <p:spPr>
          <a:xfrm>
            <a:off x="849745" y="916817"/>
            <a:ext cx="7407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MT"/>
              </a:rPr>
              <a:t>The </a:t>
            </a:r>
            <a:r>
              <a:rPr lang="en-US" sz="2800" i="1" dirty="0">
                <a:latin typeface="Arial,Italic"/>
              </a:rPr>
              <a:t>matrix product </a:t>
            </a:r>
            <a:r>
              <a:rPr lang="en-US" sz="2800" dirty="0">
                <a:latin typeface="ArialMT"/>
              </a:rPr>
              <a:t>of the images 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2500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265" y="160647"/>
            <a:ext cx="6958440" cy="686126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b="1" spc="-4" dirty="0">
                <a:solidFill>
                  <a:srgbClr val="FF0000"/>
                </a:solidFill>
              </a:rPr>
              <a:t>Image</a:t>
            </a:r>
            <a:r>
              <a:rPr b="1" spc="-35" dirty="0">
                <a:solidFill>
                  <a:srgbClr val="FF0000"/>
                </a:solidFill>
              </a:rPr>
              <a:t> </a:t>
            </a:r>
            <a:r>
              <a:rPr b="1" spc="-4" dirty="0">
                <a:solidFill>
                  <a:srgbClr val="FF0000"/>
                </a:solidFill>
              </a:rPr>
              <a:t>Interpolation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2800945" y="1303734"/>
            <a:ext cx="6581180" cy="512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203" y="379683"/>
            <a:ext cx="7393781" cy="686126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9376">
              <a:lnSpc>
                <a:spcPct val="100000"/>
              </a:lnSpc>
              <a:spcBef>
                <a:spcPts val="70"/>
              </a:spcBef>
            </a:pPr>
            <a:r>
              <a:rPr b="1" spc="-4" dirty="0">
                <a:solidFill>
                  <a:srgbClr val="FF0000"/>
                </a:solidFill>
              </a:rPr>
              <a:t>Bilinear</a:t>
            </a:r>
            <a:r>
              <a:rPr b="1" spc="-32" dirty="0">
                <a:solidFill>
                  <a:srgbClr val="FF0000"/>
                </a:solidFill>
              </a:rPr>
              <a:t> </a:t>
            </a:r>
            <a:r>
              <a:rPr b="1" spc="-4" dirty="0">
                <a:solidFill>
                  <a:srgbClr val="FF0000"/>
                </a:solidFill>
              </a:rPr>
              <a:t>Interpolation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867046" y="2187518"/>
            <a:ext cx="2845763" cy="2853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/>
          <p:nvPr/>
        </p:nvSpPr>
        <p:spPr>
          <a:xfrm>
            <a:off x="7363772" y="2164742"/>
            <a:ext cx="736699" cy="429071"/>
          </a:xfrm>
          <a:custGeom>
            <a:avLst/>
            <a:gdLst/>
            <a:ahLst/>
            <a:cxnLst/>
            <a:rect l="l" t="t" r="r" b="b"/>
            <a:pathLst>
              <a:path w="1047750" h="610235">
                <a:moveTo>
                  <a:pt x="0" y="0"/>
                </a:moveTo>
                <a:lnTo>
                  <a:pt x="5487" y="3195"/>
                </a:lnTo>
                <a:lnTo>
                  <a:pt x="1047507" y="6099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7332904" y="2146768"/>
            <a:ext cx="59829" cy="50453"/>
          </a:xfrm>
          <a:custGeom>
            <a:avLst/>
            <a:gdLst/>
            <a:ahLst/>
            <a:cxnLst/>
            <a:rect l="l" t="t" r="r" b="b"/>
            <a:pathLst>
              <a:path w="85090" h="71755">
                <a:moveTo>
                  <a:pt x="0" y="0"/>
                </a:moveTo>
                <a:lnTo>
                  <a:pt x="46672" y="71272"/>
                </a:lnTo>
                <a:lnTo>
                  <a:pt x="49377" y="28752"/>
                </a:lnTo>
                <a:lnTo>
                  <a:pt x="85013" y="54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/>
          <p:nvPr/>
        </p:nvSpPr>
        <p:spPr>
          <a:xfrm>
            <a:off x="8044563" y="2131749"/>
            <a:ext cx="172343" cy="471934"/>
          </a:xfrm>
          <a:custGeom>
            <a:avLst/>
            <a:gdLst/>
            <a:ahLst/>
            <a:cxnLst/>
            <a:rect l="l" t="t" r="r" b="b"/>
            <a:pathLst>
              <a:path w="245109" h="671195">
                <a:moveTo>
                  <a:pt x="0" y="0"/>
                </a:moveTo>
                <a:lnTo>
                  <a:pt x="2179" y="5964"/>
                </a:lnTo>
                <a:lnTo>
                  <a:pt x="245055" y="67068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/>
          <p:nvPr/>
        </p:nvSpPr>
        <p:spPr>
          <a:xfrm>
            <a:off x="8025527" y="2098200"/>
            <a:ext cx="50318" cy="59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8284863" y="2153126"/>
            <a:ext cx="422374" cy="440680"/>
          </a:xfrm>
          <a:custGeom>
            <a:avLst/>
            <a:gdLst/>
            <a:ahLst/>
            <a:cxnLst/>
            <a:rect l="l" t="t" r="r" b="b"/>
            <a:pathLst>
              <a:path w="600709" h="626745">
                <a:moveTo>
                  <a:pt x="600354" y="0"/>
                </a:moveTo>
                <a:lnTo>
                  <a:pt x="595960" y="4584"/>
                </a:lnTo>
                <a:lnTo>
                  <a:pt x="0" y="62645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8675286" y="2127338"/>
            <a:ext cx="56704" cy="57596"/>
          </a:xfrm>
          <a:custGeom>
            <a:avLst/>
            <a:gdLst/>
            <a:ahLst/>
            <a:cxnLst/>
            <a:rect l="l" t="t" r="r" b="b"/>
            <a:pathLst>
              <a:path w="80645" h="81914">
                <a:moveTo>
                  <a:pt x="80225" y="0"/>
                </a:moveTo>
                <a:lnTo>
                  <a:pt x="0" y="28663"/>
                </a:lnTo>
                <a:lnTo>
                  <a:pt x="40690" y="41262"/>
                </a:lnTo>
                <a:lnTo>
                  <a:pt x="55016" y="81381"/>
                </a:lnTo>
                <a:lnTo>
                  <a:pt x="80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8372285" y="2140699"/>
            <a:ext cx="1122908" cy="453182"/>
          </a:xfrm>
          <a:custGeom>
            <a:avLst/>
            <a:gdLst/>
            <a:ahLst/>
            <a:cxnLst/>
            <a:rect l="l" t="t" r="r" b="b"/>
            <a:pathLst>
              <a:path w="1597025" h="644525">
                <a:moveTo>
                  <a:pt x="1596910" y="0"/>
                </a:moveTo>
                <a:lnTo>
                  <a:pt x="1591017" y="2375"/>
                </a:lnTo>
                <a:lnTo>
                  <a:pt x="0" y="64413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/>
          <p:nvPr/>
        </p:nvSpPr>
        <p:spPr>
          <a:xfrm>
            <a:off x="9468528" y="2122542"/>
            <a:ext cx="59829" cy="50006"/>
          </a:xfrm>
          <a:custGeom>
            <a:avLst/>
            <a:gdLst/>
            <a:ahLst/>
            <a:cxnLst/>
            <a:rect l="l" t="t" r="r" b="b"/>
            <a:pathLst>
              <a:path w="85090" h="71119">
                <a:moveTo>
                  <a:pt x="0" y="0"/>
                </a:moveTo>
                <a:lnTo>
                  <a:pt x="31915" y="28206"/>
                </a:lnTo>
                <a:lnTo>
                  <a:pt x="28498" y="70662"/>
                </a:lnTo>
                <a:lnTo>
                  <a:pt x="84924" y="68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 txBox="1"/>
          <p:nvPr/>
        </p:nvSpPr>
        <p:spPr>
          <a:xfrm>
            <a:off x="5595938" y="1730214"/>
            <a:ext cx="4455914" cy="127803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R="8483" algn="ctr">
              <a:spcBef>
                <a:spcPts val="95"/>
              </a:spcBef>
            </a:pPr>
            <a:r>
              <a:rPr sz="2496" i="1" spc="541" dirty="0">
                <a:latin typeface="Times New Roman"/>
                <a:cs typeface="Times New Roman"/>
              </a:rPr>
              <a:t>f</a:t>
            </a:r>
            <a:r>
              <a:rPr sz="2496" i="1" spc="-358" dirty="0">
                <a:latin typeface="Times New Roman"/>
                <a:cs typeface="Times New Roman"/>
              </a:rPr>
              <a:t> </a:t>
            </a:r>
            <a:r>
              <a:rPr sz="2496" spc="80" dirty="0">
                <a:latin typeface="Verdana"/>
                <a:cs typeface="Verdana"/>
              </a:rPr>
              <a:t>(</a:t>
            </a:r>
            <a:r>
              <a:rPr sz="2496" i="1" spc="80" dirty="0">
                <a:latin typeface="Times New Roman"/>
                <a:cs typeface="Times New Roman"/>
              </a:rPr>
              <a:t>x,</a:t>
            </a:r>
            <a:r>
              <a:rPr sz="2496" i="1" spc="-207" dirty="0">
                <a:latin typeface="Times New Roman"/>
                <a:cs typeface="Times New Roman"/>
              </a:rPr>
              <a:t> </a:t>
            </a:r>
            <a:r>
              <a:rPr sz="2496" i="1" spc="28" dirty="0">
                <a:latin typeface="Times New Roman"/>
                <a:cs typeface="Times New Roman"/>
              </a:rPr>
              <a:t>y</a:t>
            </a:r>
            <a:r>
              <a:rPr sz="2496" spc="28" dirty="0">
                <a:latin typeface="Verdana"/>
                <a:cs typeface="Verdana"/>
              </a:rPr>
              <a:t>)</a:t>
            </a:r>
            <a:r>
              <a:rPr sz="2496" spc="-183" dirty="0">
                <a:latin typeface="Verdana"/>
                <a:cs typeface="Verdana"/>
              </a:rPr>
              <a:t> </a:t>
            </a:r>
            <a:r>
              <a:rPr sz="2496" spc="-80" dirty="0">
                <a:latin typeface="Verdana"/>
                <a:cs typeface="Verdana"/>
              </a:rPr>
              <a:t>=</a:t>
            </a:r>
            <a:r>
              <a:rPr sz="2496" spc="-183" dirty="0">
                <a:latin typeface="Verdana"/>
                <a:cs typeface="Verdana"/>
              </a:rPr>
              <a:t> </a:t>
            </a:r>
            <a:r>
              <a:rPr sz="2496" i="1" spc="207" dirty="0">
                <a:latin typeface="Times New Roman"/>
                <a:cs typeface="Times New Roman"/>
              </a:rPr>
              <a:t>ax</a:t>
            </a:r>
            <a:r>
              <a:rPr sz="2496" i="1" spc="-70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3" dirty="0">
                <a:latin typeface="Verdana"/>
                <a:cs typeface="Verdana"/>
              </a:rPr>
              <a:t> </a:t>
            </a:r>
            <a:r>
              <a:rPr sz="2496" i="1" spc="-21" dirty="0">
                <a:latin typeface="Times New Roman"/>
                <a:cs typeface="Times New Roman"/>
              </a:rPr>
              <a:t>by</a:t>
            </a:r>
            <a:r>
              <a:rPr sz="2496" i="1" spc="21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3" dirty="0">
                <a:latin typeface="Verdana"/>
                <a:cs typeface="Verdana"/>
              </a:rPr>
              <a:t> </a:t>
            </a:r>
            <a:r>
              <a:rPr sz="2496" i="1" spc="143" dirty="0">
                <a:latin typeface="Times New Roman"/>
                <a:cs typeface="Times New Roman"/>
              </a:rPr>
              <a:t>cxy</a:t>
            </a:r>
            <a:r>
              <a:rPr sz="2496" i="1" spc="21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0" dirty="0">
                <a:latin typeface="Verdana"/>
                <a:cs typeface="Verdana"/>
              </a:rPr>
              <a:t> </a:t>
            </a:r>
            <a:r>
              <a:rPr sz="2496" i="1" spc="63" dirty="0">
                <a:latin typeface="Times New Roman"/>
                <a:cs typeface="Times New Roman"/>
              </a:rPr>
              <a:t>d</a:t>
            </a:r>
            <a:endParaRPr sz="2496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endParaRPr sz="3621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109" spc="-4" dirty="0">
                <a:latin typeface="Arial"/>
                <a:cs typeface="Arial"/>
              </a:rPr>
              <a:t>coefficients that </a:t>
            </a:r>
            <a:r>
              <a:rPr sz="2109" dirty="0">
                <a:latin typeface="Arial"/>
                <a:cs typeface="Arial"/>
              </a:rPr>
              <a:t>need </a:t>
            </a:r>
            <a:r>
              <a:rPr sz="2109" spc="-4" dirty="0">
                <a:latin typeface="Arial"/>
                <a:cs typeface="Arial"/>
              </a:rPr>
              <a:t>to </a:t>
            </a:r>
            <a:r>
              <a:rPr sz="2109" dirty="0">
                <a:latin typeface="Arial"/>
                <a:cs typeface="Arial"/>
              </a:rPr>
              <a:t>be</a:t>
            </a:r>
            <a:r>
              <a:rPr sz="2109" spc="4" dirty="0">
                <a:latin typeface="Arial"/>
                <a:cs typeface="Arial"/>
              </a:rPr>
              <a:t> </a:t>
            </a:r>
            <a:r>
              <a:rPr sz="2109" spc="-4" dirty="0">
                <a:latin typeface="Arial"/>
                <a:cs typeface="Arial"/>
              </a:rPr>
              <a:t>estimated</a:t>
            </a:r>
            <a:endParaRPr sz="2109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256" y="382636"/>
            <a:ext cx="7285051" cy="686126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9376">
              <a:lnSpc>
                <a:spcPct val="100000"/>
              </a:lnSpc>
              <a:spcBef>
                <a:spcPts val="70"/>
              </a:spcBef>
            </a:pPr>
            <a:r>
              <a:rPr b="1" spc="-4" dirty="0">
                <a:solidFill>
                  <a:srgbClr val="FF0000"/>
                </a:solidFill>
              </a:rPr>
              <a:t>Bilinear</a:t>
            </a:r>
            <a:r>
              <a:rPr b="1" spc="-32" dirty="0">
                <a:solidFill>
                  <a:srgbClr val="FF0000"/>
                </a:solidFill>
              </a:rPr>
              <a:t> </a:t>
            </a:r>
            <a:r>
              <a:rPr b="1" spc="-4" dirty="0">
                <a:solidFill>
                  <a:srgbClr val="FF0000"/>
                </a:solidFill>
              </a:rPr>
              <a:t>Interpolation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867046" y="2187518"/>
            <a:ext cx="2845763" cy="2853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/>
          <p:nvPr/>
        </p:nvSpPr>
        <p:spPr>
          <a:xfrm>
            <a:off x="7363772" y="2164742"/>
            <a:ext cx="736699" cy="429071"/>
          </a:xfrm>
          <a:custGeom>
            <a:avLst/>
            <a:gdLst/>
            <a:ahLst/>
            <a:cxnLst/>
            <a:rect l="l" t="t" r="r" b="b"/>
            <a:pathLst>
              <a:path w="1047750" h="610235">
                <a:moveTo>
                  <a:pt x="0" y="0"/>
                </a:moveTo>
                <a:lnTo>
                  <a:pt x="5487" y="3195"/>
                </a:lnTo>
                <a:lnTo>
                  <a:pt x="1047507" y="6099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7332904" y="2146768"/>
            <a:ext cx="59829" cy="50453"/>
          </a:xfrm>
          <a:custGeom>
            <a:avLst/>
            <a:gdLst/>
            <a:ahLst/>
            <a:cxnLst/>
            <a:rect l="l" t="t" r="r" b="b"/>
            <a:pathLst>
              <a:path w="85090" h="71755">
                <a:moveTo>
                  <a:pt x="0" y="0"/>
                </a:moveTo>
                <a:lnTo>
                  <a:pt x="46672" y="71272"/>
                </a:lnTo>
                <a:lnTo>
                  <a:pt x="49377" y="28752"/>
                </a:lnTo>
                <a:lnTo>
                  <a:pt x="85013" y="54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/>
          <p:nvPr/>
        </p:nvSpPr>
        <p:spPr>
          <a:xfrm>
            <a:off x="8044563" y="2131749"/>
            <a:ext cx="172343" cy="471934"/>
          </a:xfrm>
          <a:custGeom>
            <a:avLst/>
            <a:gdLst/>
            <a:ahLst/>
            <a:cxnLst/>
            <a:rect l="l" t="t" r="r" b="b"/>
            <a:pathLst>
              <a:path w="245109" h="671195">
                <a:moveTo>
                  <a:pt x="0" y="0"/>
                </a:moveTo>
                <a:lnTo>
                  <a:pt x="2179" y="5964"/>
                </a:lnTo>
                <a:lnTo>
                  <a:pt x="245055" y="67068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/>
          <p:nvPr/>
        </p:nvSpPr>
        <p:spPr>
          <a:xfrm>
            <a:off x="8025527" y="2098200"/>
            <a:ext cx="50318" cy="59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8284863" y="2153126"/>
            <a:ext cx="422374" cy="440680"/>
          </a:xfrm>
          <a:custGeom>
            <a:avLst/>
            <a:gdLst/>
            <a:ahLst/>
            <a:cxnLst/>
            <a:rect l="l" t="t" r="r" b="b"/>
            <a:pathLst>
              <a:path w="600709" h="626745">
                <a:moveTo>
                  <a:pt x="600354" y="0"/>
                </a:moveTo>
                <a:lnTo>
                  <a:pt x="595960" y="4584"/>
                </a:lnTo>
                <a:lnTo>
                  <a:pt x="0" y="62645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8675286" y="2127338"/>
            <a:ext cx="56704" cy="57596"/>
          </a:xfrm>
          <a:custGeom>
            <a:avLst/>
            <a:gdLst/>
            <a:ahLst/>
            <a:cxnLst/>
            <a:rect l="l" t="t" r="r" b="b"/>
            <a:pathLst>
              <a:path w="80645" h="81914">
                <a:moveTo>
                  <a:pt x="80225" y="0"/>
                </a:moveTo>
                <a:lnTo>
                  <a:pt x="0" y="28663"/>
                </a:lnTo>
                <a:lnTo>
                  <a:pt x="40690" y="41262"/>
                </a:lnTo>
                <a:lnTo>
                  <a:pt x="55016" y="81381"/>
                </a:lnTo>
                <a:lnTo>
                  <a:pt x="80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8372285" y="2140699"/>
            <a:ext cx="1122908" cy="453182"/>
          </a:xfrm>
          <a:custGeom>
            <a:avLst/>
            <a:gdLst/>
            <a:ahLst/>
            <a:cxnLst/>
            <a:rect l="l" t="t" r="r" b="b"/>
            <a:pathLst>
              <a:path w="1597025" h="644525">
                <a:moveTo>
                  <a:pt x="1596910" y="0"/>
                </a:moveTo>
                <a:lnTo>
                  <a:pt x="1591017" y="2375"/>
                </a:lnTo>
                <a:lnTo>
                  <a:pt x="0" y="64413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/>
          <p:nvPr/>
        </p:nvSpPr>
        <p:spPr>
          <a:xfrm>
            <a:off x="9468528" y="2122542"/>
            <a:ext cx="59829" cy="50006"/>
          </a:xfrm>
          <a:custGeom>
            <a:avLst/>
            <a:gdLst/>
            <a:ahLst/>
            <a:cxnLst/>
            <a:rect l="l" t="t" r="r" b="b"/>
            <a:pathLst>
              <a:path w="85090" h="71119">
                <a:moveTo>
                  <a:pt x="0" y="0"/>
                </a:moveTo>
                <a:lnTo>
                  <a:pt x="31915" y="28206"/>
                </a:lnTo>
                <a:lnTo>
                  <a:pt x="28498" y="70662"/>
                </a:lnTo>
                <a:lnTo>
                  <a:pt x="84924" y="68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 txBox="1"/>
          <p:nvPr/>
        </p:nvSpPr>
        <p:spPr>
          <a:xfrm>
            <a:off x="5595938" y="1730214"/>
            <a:ext cx="4455914" cy="127803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R="8483" algn="ctr">
              <a:spcBef>
                <a:spcPts val="95"/>
              </a:spcBef>
            </a:pPr>
            <a:r>
              <a:rPr sz="2496" i="1" spc="541" dirty="0">
                <a:latin typeface="Times New Roman"/>
                <a:cs typeface="Times New Roman"/>
              </a:rPr>
              <a:t>f</a:t>
            </a:r>
            <a:r>
              <a:rPr sz="2496" i="1" spc="-358" dirty="0">
                <a:latin typeface="Times New Roman"/>
                <a:cs typeface="Times New Roman"/>
              </a:rPr>
              <a:t> </a:t>
            </a:r>
            <a:r>
              <a:rPr sz="2496" spc="80" dirty="0">
                <a:latin typeface="Verdana"/>
                <a:cs typeface="Verdana"/>
              </a:rPr>
              <a:t>(</a:t>
            </a:r>
            <a:r>
              <a:rPr sz="2496" i="1" spc="80" dirty="0">
                <a:latin typeface="Times New Roman"/>
                <a:cs typeface="Times New Roman"/>
              </a:rPr>
              <a:t>x,</a:t>
            </a:r>
            <a:r>
              <a:rPr sz="2496" i="1" spc="-207" dirty="0">
                <a:latin typeface="Times New Roman"/>
                <a:cs typeface="Times New Roman"/>
              </a:rPr>
              <a:t> </a:t>
            </a:r>
            <a:r>
              <a:rPr sz="2496" i="1" spc="28" dirty="0">
                <a:latin typeface="Times New Roman"/>
                <a:cs typeface="Times New Roman"/>
              </a:rPr>
              <a:t>y</a:t>
            </a:r>
            <a:r>
              <a:rPr sz="2496" spc="28" dirty="0">
                <a:latin typeface="Verdana"/>
                <a:cs typeface="Verdana"/>
              </a:rPr>
              <a:t>)</a:t>
            </a:r>
            <a:r>
              <a:rPr sz="2496" spc="-183" dirty="0">
                <a:latin typeface="Verdana"/>
                <a:cs typeface="Verdana"/>
              </a:rPr>
              <a:t> </a:t>
            </a:r>
            <a:r>
              <a:rPr sz="2496" spc="-80" dirty="0">
                <a:latin typeface="Verdana"/>
                <a:cs typeface="Verdana"/>
              </a:rPr>
              <a:t>=</a:t>
            </a:r>
            <a:r>
              <a:rPr sz="2496" spc="-183" dirty="0">
                <a:latin typeface="Verdana"/>
                <a:cs typeface="Verdana"/>
              </a:rPr>
              <a:t> </a:t>
            </a:r>
            <a:r>
              <a:rPr sz="2496" i="1" spc="207" dirty="0">
                <a:latin typeface="Times New Roman"/>
                <a:cs typeface="Times New Roman"/>
              </a:rPr>
              <a:t>ax</a:t>
            </a:r>
            <a:r>
              <a:rPr sz="2496" i="1" spc="-70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3" dirty="0">
                <a:latin typeface="Verdana"/>
                <a:cs typeface="Verdana"/>
              </a:rPr>
              <a:t> </a:t>
            </a:r>
            <a:r>
              <a:rPr sz="2496" i="1" spc="-21" dirty="0">
                <a:latin typeface="Times New Roman"/>
                <a:cs typeface="Times New Roman"/>
              </a:rPr>
              <a:t>by</a:t>
            </a:r>
            <a:r>
              <a:rPr sz="2496" i="1" spc="21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3" dirty="0">
                <a:latin typeface="Verdana"/>
                <a:cs typeface="Verdana"/>
              </a:rPr>
              <a:t> </a:t>
            </a:r>
            <a:r>
              <a:rPr sz="2496" i="1" spc="143" dirty="0">
                <a:latin typeface="Times New Roman"/>
                <a:cs typeface="Times New Roman"/>
              </a:rPr>
              <a:t>cxy</a:t>
            </a:r>
            <a:r>
              <a:rPr sz="2496" i="1" spc="21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0" dirty="0">
                <a:latin typeface="Verdana"/>
                <a:cs typeface="Verdana"/>
              </a:rPr>
              <a:t> </a:t>
            </a:r>
            <a:r>
              <a:rPr sz="2496" i="1" spc="63" dirty="0">
                <a:latin typeface="Times New Roman"/>
                <a:cs typeface="Times New Roman"/>
              </a:rPr>
              <a:t>d</a:t>
            </a:r>
            <a:endParaRPr sz="2496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endParaRPr sz="3621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109" spc="-4" dirty="0">
                <a:latin typeface="Arial"/>
                <a:cs typeface="Arial"/>
              </a:rPr>
              <a:t>coefficients that </a:t>
            </a:r>
            <a:r>
              <a:rPr sz="2109" dirty="0">
                <a:latin typeface="Arial"/>
                <a:cs typeface="Arial"/>
              </a:rPr>
              <a:t>need </a:t>
            </a:r>
            <a:r>
              <a:rPr sz="2109" spc="-4" dirty="0">
                <a:latin typeface="Arial"/>
                <a:cs typeface="Arial"/>
              </a:rPr>
              <a:t>to </a:t>
            </a:r>
            <a:r>
              <a:rPr sz="2109" dirty="0">
                <a:latin typeface="Arial"/>
                <a:cs typeface="Arial"/>
              </a:rPr>
              <a:t>be</a:t>
            </a:r>
            <a:r>
              <a:rPr sz="2109" spc="4" dirty="0">
                <a:latin typeface="Arial"/>
                <a:cs typeface="Arial"/>
              </a:rPr>
              <a:t> </a:t>
            </a:r>
            <a:r>
              <a:rPr sz="2109" spc="-4" dirty="0">
                <a:latin typeface="Arial"/>
                <a:cs typeface="Arial"/>
              </a:rPr>
              <a:t>estimated</a:t>
            </a:r>
            <a:endParaRPr sz="2109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93852" y="3429000"/>
            <a:ext cx="181719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b="1" dirty="0">
                <a:latin typeface="Arial"/>
                <a:cs typeface="Arial"/>
              </a:rPr>
              <a:t>?</a:t>
            </a:r>
            <a:endParaRPr sz="2109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953" y="476794"/>
            <a:ext cx="7393781" cy="686126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9376">
              <a:lnSpc>
                <a:spcPct val="100000"/>
              </a:lnSpc>
              <a:spcBef>
                <a:spcPts val="70"/>
              </a:spcBef>
            </a:pPr>
            <a:r>
              <a:rPr b="1" spc="-4" dirty="0">
                <a:solidFill>
                  <a:srgbClr val="FF0000"/>
                </a:solidFill>
              </a:rPr>
              <a:t>Bilinear</a:t>
            </a:r>
            <a:r>
              <a:rPr b="1" spc="-32" dirty="0">
                <a:solidFill>
                  <a:srgbClr val="FF0000"/>
                </a:solidFill>
              </a:rPr>
              <a:t> </a:t>
            </a:r>
            <a:r>
              <a:rPr b="1" spc="-4" dirty="0">
                <a:solidFill>
                  <a:srgbClr val="FF0000"/>
                </a:solidFill>
              </a:rPr>
              <a:t>Interpolation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867046" y="2187518"/>
            <a:ext cx="2845763" cy="2853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/>
          <p:nvPr/>
        </p:nvSpPr>
        <p:spPr>
          <a:xfrm>
            <a:off x="7363772" y="2164742"/>
            <a:ext cx="736699" cy="429071"/>
          </a:xfrm>
          <a:custGeom>
            <a:avLst/>
            <a:gdLst/>
            <a:ahLst/>
            <a:cxnLst/>
            <a:rect l="l" t="t" r="r" b="b"/>
            <a:pathLst>
              <a:path w="1047750" h="610235">
                <a:moveTo>
                  <a:pt x="0" y="0"/>
                </a:moveTo>
                <a:lnTo>
                  <a:pt x="5487" y="3195"/>
                </a:lnTo>
                <a:lnTo>
                  <a:pt x="1047507" y="6099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7332904" y="2146768"/>
            <a:ext cx="59829" cy="50453"/>
          </a:xfrm>
          <a:custGeom>
            <a:avLst/>
            <a:gdLst/>
            <a:ahLst/>
            <a:cxnLst/>
            <a:rect l="l" t="t" r="r" b="b"/>
            <a:pathLst>
              <a:path w="85090" h="71755">
                <a:moveTo>
                  <a:pt x="0" y="0"/>
                </a:moveTo>
                <a:lnTo>
                  <a:pt x="46672" y="71272"/>
                </a:lnTo>
                <a:lnTo>
                  <a:pt x="49377" y="28752"/>
                </a:lnTo>
                <a:lnTo>
                  <a:pt x="85013" y="54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/>
          <p:nvPr/>
        </p:nvSpPr>
        <p:spPr>
          <a:xfrm>
            <a:off x="8044563" y="2131749"/>
            <a:ext cx="172343" cy="471934"/>
          </a:xfrm>
          <a:custGeom>
            <a:avLst/>
            <a:gdLst/>
            <a:ahLst/>
            <a:cxnLst/>
            <a:rect l="l" t="t" r="r" b="b"/>
            <a:pathLst>
              <a:path w="245109" h="671195">
                <a:moveTo>
                  <a:pt x="0" y="0"/>
                </a:moveTo>
                <a:lnTo>
                  <a:pt x="2179" y="5964"/>
                </a:lnTo>
                <a:lnTo>
                  <a:pt x="245055" y="67068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/>
          <p:nvPr/>
        </p:nvSpPr>
        <p:spPr>
          <a:xfrm>
            <a:off x="8025527" y="2098200"/>
            <a:ext cx="50318" cy="59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8284863" y="2153126"/>
            <a:ext cx="422374" cy="440680"/>
          </a:xfrm>
          <a:custGeom>
            <a:avLst/>
            <a:gdLst/>
            <a:ahLst/>
            <a:cxnLst/>
            <a:rect l="l" t="t" r="r" b="b"/>
            <a:pathLst>
              <a:path w="600709" h="626745">
                <a:moveTo>
                  <a:pt x="600354" y="0"/>
                </a:moveTo>
                <a:lnTo>
                  <a:pt x="595960" y="4584"/>
                </a:lnTo>
                <a:lnTo>
                  <a:pt x="0" y="62645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8675286" y="2127338"/>
            <a:ext cx="56704" cy="57596"/>
          </a:xfrm>
          <a:custGeom>
            <a:avLst/>
            <a:gdLst/>
            <a:ahLst/>
            <a:cxnLst/>
            <a:rect l="l" t="t" r="r" b="b"/>
            <a:pathLst>
              <a:path w="80645" h="81914">
                <a:moveTo>
                  <a:pt x="80225" y="0"/>
                </a:moveTo>
                <a:lnTo>
                  <a:pt x="0" y="28663"/>
                </a:lnTo>
                <a:lnTo>
                  <a:pt x="40690" y="41262"/>
                </a:lnTo>
                <a:lnTo>
                  <a:pt x="55016" y="81381"/>
                </a:lnTo>
                <a:lnTo>
                  <a:pt x="80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8372285" y="2140699"/>
            <a:ext cx="1122908" cy="453182"/>
          </a:xfrm>
          <a:custGeom>
            <a:avLst/>
            <a:gdLst/>
            <a:ahLst/>
            <a:cxnLst/>
            <a:rect l="l" t="t" r="r" b="b"/>
            <a:pathLst>
              <a:path w="1597025" h="644525">
                <a:moveTo>
                  <a:pt x="1596910" y="0"/>
                </a:moveTo>
                <a:lnTo>
                  <a:pt x="1591017" y="2375"/>
                </a:lnTo>
                <a:lnTo>
                  <a:pt x="0" y="64413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/>
          <p:nvPr/>
        </p:nvSpPr>
        <p:spPr>
          <a:xfrm>
            <a:off x="9468528" y="2122542"/>
            <a:ext cx="59829" cy="50006"/>
          </a:xfrm>
          <a:custGeom>
            <a:avLst/>
            <a:gdLst/>
            <a:ahLst/>
            <a:cxnLst/>
            <a:rect l="l" t="t" r="r" b="b"/>
            <a:pathLst>
              <a:path w="85090" h="71119">
                <a:moveTo>
                  <a:pt x="0" y="0"/>
                </a:moveTo>
                <a:lnTo>
                  <a:pt x="31915" y="28206"/>
                </a:lnTo>
                <a:lnTo>
                  <a:pt x="28498" y="70662"/>
                </a:lnTo>
                <a:lnTo>
                  <a:pt x="84924" y="68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 txBox="1"/>
          <p:nvPr/>
        </p:nvSpPr>
        <p:spPr>
          <a:xfrm>
            <a:off x="5595938" y="1730214"/>
            <a:ext cx="4455914" cy="127803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R="8483" algn="ctr">
              <a:spcBef>
                <a:spcPts val="95"/>
              </a:spcBef>
            </a:pPr>
            <a:r>
              <a:rPr sz="2496" i="1" spc="541" dirty="0">
                <a:latin typeface="Times New Roman"/>
                <a:cs typeface="Times New Roman"/>
              </a:rPr>
              <a:t>f</a:t>
            </a:r>
            <a:r>
              <a:rPr sz="2496" i="1" spc="-358" dirty="0">
                <a:latin typeface="Times New Roman"/>
                <a:cs typeface="Times New Roman"/>
              </a:rPr>
              <a:t> </a:t>
            </a:r>
            <a:r>
              <a:rPr sz="2496" spc="80" dirty="0">
                <a:latin typeface="Verdana"/>
                <a:cs typeface="Verdana"/>
              </a:rPr>
              <a:t>(</a:t>
            </a:r>
            <a:r>
              <a:rPr sz="2496" i="1" spc="80" dirty="0">
                <a:latin typeface="Times New Roman"/>
                <a:cs typeface="Times New Roman"/>
              </a:rPr>
              <a:t>x,</a:t>
            </a:r>
            <a:r>
              <a:rPr sz="2496" i="1" spc="-207" dirty="0">
                <a:latin typeface="Times New Roman"/>
                <a:cs typeface="Times New Roman"/>
              </a:rPr>
              <a:t> </a:t>
            </a:r>
            <a:r>
              <a:rPr sz="2496" i="1" spc="28" dirty="0">
                <a:latin typeface="Times New Roman"/>
                <a:cs typeface="Times New Roman"/>
              </a:rPr>
              <a:t>y</a:t>
            </a:r>
            <a:r>
              <a:rPr sz="2496" spc="28" dirty="0">
                <a:latin typeface="Verdana"/>
                <a:cs typeface="Verdana"/>
              </a:rPr>
              <a:t>)</a:t>
            </a:r>
            <a:r>
              <a:rPr sz="2496" spc="-183" dirty="0">
                <a:latin typeface="Verdana"/>
                <a:cs typeface="Verdana"/>
              </a:rPr>
              <a:t> </a:t>
            </a:r>
            <a:r>
              <a:rPr sz="2496" spc="-80" dirty="0">
                <a:latin typeface="Verdana"/>
                <a:cs typeface="Verdana"/>
              </a:rPr>
              <a:t>=</a:t>
            </a:r>
            <a:r>
              <a:rPr sz="2496" spc="-183" dirty="0">
                <a:latin typeface="Verdana"/>
                <a:cs typeface="Verdana"/>
              </a:rPr>
              <a:t> </a:t>
            </a:r>
            <a:r>
              <a:rPr sz="2496" i="1" spc="207" dirty="0">
                <a:latin typeface="Times New Roman"/>
                <a:cs typeface="Times New Roman"/>
              </a:rPr>
              <a:t>ax</a:t>
            </a:r>
            <a:r>
              <a:rPr sz="2496" i="1" spc="-70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3" dirty="0">
                <a:latin typeface="Verdana"/>
                <a:cs typeface="Verdana"/>
              </a:rPr>
              <a:t> </a:t>
            </a:r>
            <a:r>
              <a:rPr sz="2496" i="1" spc="-21" dirty="0">
                <a:latin typeface="Times New Roman"/>
                <a:cs typeface="Times New Roman"/>
              </a:rPr>
              <a:t>by</a:t>
            </a:r>
            <a:r>
              <a:rPr sz="2496" i="1" spc="21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3" dirty="0">
                <a:latin typeface="Verdana"/>
                <a:cs typeface="Verdana"/>
              </a:rPr>
              <a:t> </a:t>
            </a:r>
            <a:r>
              <a:rPr sz="2496" i="1" spc="143" dirty="0">
                <a:latin typeface="Times New Roman"/>
                <a:cs typeface="Times New Roman"/>
              </a:rPr>
              <a:t>cxy</a:t>
            </a:r>
            <a:r>
              <a:rPr sz="2496" i="1" spc="21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0" dirty="0">
                <a:latin typeface="Verdana"/>
                <a:cs typeface="Verdana"/>
              </a:rPr>
              <a:t> </a:t>
            </a:r>
            <a:r>
              <a:rPr sz="2496" i="1" spc="63" dirty="0">
                <a:latin typeface="Times New Roman"/>
                <a:cs typeface="Times New Roman"/>
              </a:rPr>
              <a:t>d</a:t>
            </a:r>
            <a:endParaRPr sz="2496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endParaRPr sz="3621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109" spc="-4" dirty="0">
                <a:latin typeface="Arial"/>
                <a:cs typeface="Arial"/>
              </a:rPr>
              <a:t>coefficients that </a:t>
            </a:r>
            <a:r>
              <a:rPr sz="2109" dirty="0">
                <a:latin typeface="Arial"/>
                <a:cs typeface="Arial"/>
              </a:rPr>
              <a:t>need </a:t>
            </a:r>
            <a:r>
              <a:rPr sz="2109" spc="-4" dirty="0">
                <a:latin typeface="Arial"/>
                <a:cs typeface="Arial"/>
              </a:rPr>
              <a:t>to </a:t>
            </a:r>
            <a:r>
              <a:rPr sz="2109" dirty="0">
                <a:latin typeface="Arial"/>
                <a:cs typeface="Arial"/>
              </a:rPr>
              <a:t>be</a:t>
            </a:r>
            <a:r>
              <a:rPr sz="2109" spc="4" dirty="0">
                <a:latin typeface="Arial"/>
                <a:cs typeface="Arial"/>
              </a:rPr>
              <a:t> </a:t>
            </a:r>
            <a:r>
              <a:rPr sz="2109" spc="-4" dirty="0">
                <a:latin typeface="Arial"/>
                <a:cs typeface="Arial"/>
              </a:rPr>
              <a:t>estimated</a:t>
            </a:r>
            <a:endParaRPr sz="2109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93852" y="3429000"/>
            <a:ext cx="181719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b="1" dirty="0">
                <a:latin typeface="Arial"/>
                <a:cs typeface="Arial"/>
              </a:rPr>
              <a:t>?</a:t>
            </a:r>
            <a:endParaRPr sz="2109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87558" y="3027965"/>
            <a:ext cx="266551" cy="266551"/>
          </a:xfrm>
          <a:custGeom>
            <a:avLst/>
            <a:gdLst/>
            <a:ahLst/>
            <a:cxnLst/>
            <a:rect l="l" t="t" r="r" b="b"/>
            <a:pathLst>
              <a:path w="379095" h="379095">
                <a:moveTo>
                  <a:pt x="324065" y="54657"/>
                </a:moveTo>
                <a:lnTo>
                  <a:pt x="351394" y="89101"/>
                </a:lnTo>
                <a:lnTo>
                  <a:pt x="369613" y="127588"/>
                </a:lnTo>
                <a:lnTo>
                  <a:pt x="378722" y="168500"/>
                </a:lnTo>
                <a:lnTo>
                  <a:pt x="378722" y="210221"/>
                </a:lnTo>
                <a:lnTo>
                  <a:pt x="369613" y="251134"/>
                </a:lnTo>
                <a:lnTo>
                  <a:pt x="351394" y="289621"/>
                </a:lnTo>
                <a:lnTo>
                  <a:pt x="324065" y="324065"/>
                </a:lnTo>
                <a:lnTo>
                  <a:pt x="289621" y="351394"/>
                </a:lnTo>
                <a:lnTo>
                  <a:pt x="251134" y="369613"/>
                </a:lnTo>
                <a:lnTo>
                  <a:pt x="210221" y="378722"/>
                </a:lnTo>
                <a:lnTo>
                  <a:pt x="168500" y="378722"/>
                </a:lnTo>
                <a:lnTo>
                  <a:pt x="127588" y="369613"/>
                </a:lnTo>
                <a:lnTo>
                  <a:pt x="89101" y="351394"/>
                </a:lnTo>
                <a:lnTo>
                  <a:pt x="54657" y="324065"/>
                </a:lnTo>
                <a:lnTo>
                  <a:pt x="27328" y="289621"/>
                </a:lnTo>
                <a:lnTo>
                  <a:pt x="9109" y="251134"/>
                </a:lnTo>
                <a:lnTo>
                  <a:pt x="0" y="210221"/>
                </a:lnTo>
                <a:lnTo>
                  <a:pt x="0" y="168500"/>
                </a:lnTo>
                <a:lnTo>
                  <a:pt x="9109" y="127588"/>
                </a:lnTo>
                <a:lnTo>
                  <a:pt x="27328" y="89101"/>
                </a:lnTo>
                <a:lnTo>
                  <a:pt x="54657" y="54657"/>
                </a:lnTo>
                <a:lnTo>
                  <a:pt x="89101" y="27328"/>
                </a:lnTo>
                <a:lnTo>
                  <a:pt x="127588" y="9109"/>
                </a:lnTo>
                <a:lnTo>
                  <a:pt x="168500" y="0"/>
                </a:lnTo>
                <a:lnTo>
                  <a:pt x="210221" y="0"/>
                </a:lnTo>
                <a:lnTo>
                  <a:pt x="251134" y="9109"/>
                </a:lnTo>
                <a:lnTo>
                  <a:pt x="289621" y="27328"/>
                </a:lnTo>
                <a:lnTo>
                  <a:pt x="324065" y="54657"/>
                </a:lnTo>
              </a:path>
            </a:pathLst>
          </a:custGeom>
          <a:ln w="50800">
            <a:solidFill>
              <a:srgbClr val="00F9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" name="object 15"/>
          <p:cNvSpPr/>
          <p:nvPr/>
        </p:nvSpPr>
        <p:spPr>
          <a:xfrm>
            <a:off x="3587558" y="3920933"/>
            <a:ext cx="266551" cy="266551"/>
          </a:xfrm>
          <a:custGeom>
            <a:avLst/>
            <a:gdLst/>
            <a:ahLst/>
            <a:cxnLst/>
            <a:rect l="l" t="t" r="r" b="b"/>
            <a:pathLst>
              <a:path w="379095" h="379095">
                <a:moveTo>
                  <a:pt x="324065" y="54657"/>
                </a:moveTo>
                <a:lnTo>
                  <a:pt x="351394" y="89101"/>
                </a:lnTo>
                <a:lnTo>
                  <a:pt x="369613" y="127588"/>
                </a:lnTo>
                <a:lnTo>
                  <a:pt x="378722" y="168500"/>
                </a:lnTo>
                <a:lnTo>
                  <a:pt x="378722" y="210221"/>
                </a:lnTo>
                <a:lnTo>
                  <a:pt x="369613" y="251134"/>
                </a:lnTo>
                <a:lnTo>
                  <a:pt x="351394" y="289621"/>
                </a:lnTo>
                <a:lnTo>
                  <a:pt x="324065" y="324065"/>
                </a:lnTo>
                <a:lnTo>
                  <a:pt x="289621" y="351394"/>
                </a:lnTo>
                <a:lnTo>
                  <a:pt x="251134" y="369613"/>
                </a:lnTo>
                <a:lnTo>
                  <a:pt x="210221" y="378722"/>
                </a:lnTo>
                <a:lnTo>
                  <a:pt x="168500" y="378722"/>
                </a:lnTo>
                <a:lnTo>
                  <a:pt x="127588" y="369613"/>
                </a:lnTo>
                <a:lnTo>
                  <a:pt x="89101" y="351394"/>
                </a:lnTo>
                <a:lnTo>
                  <a:pt x="54657" y="324065"/>
                </a:lnTo>
                <a:lnTo>
                  <a:pt x="27328" y="289621"/>
                </a:lnTo>
                <a:lnTo>
                  <a:pt x="9109" y="251134"/>
                </a:lnTo>
                <a:lnTo>
                  <a:pt x="0" y="210221"/>
                </a:lnTo>
                <a:lnTo>
                  <a:pt x="0" y="168500"/>
                </a:lnTo>
                <a:lnTo>
                  <a:pt x="9109" y="127588"/>
                </a:lnTo>
                <a:lnTo>
                  <a:pt x="27328" y="89101"/>
                </a:lnTo>
                <a:lnTo>
                  <a:pt x="54657" y="54657"/>
                </a:lnTo>
                <a:lnTo>
                  <a:pt x="89101" y="27328"/>
                </a:lnTo>
                <a:lnTo>
                  <a:pt x="127588" y="9109"/>
                </a:lnTo>
                <a:lnTo>
                  <a:pt x="168500" y="0"/>
                </a:lnTo>
                <a:lnTo>
                  <a:pt x="210221" y="0"/>
                </a:lnTo>
                <a:lnTo>
                  <a:pt x="251134" y="9109"/>
                </a:lnTo>
                <a:lnTo>
                  <a:pt x="289621" y="27328"/>
                </a:lnTo>
                <a:lnTo>
                  <a:pt x="324065" y="54657"/>
                </a:lnTo>
              </a:path>
            </a:pathLst>
          </a:custGeom>
          <a:ln w="50800">
            <a:solidFill>
              <a:srgbClr val="00F9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6" name="object 16"/>
          <p:cNvSpPr/>
          <p:nvPr/>
        </p:nvSpPr>
        <p:spPr>
          <a:xfrm>
            <a:off x="2712449" y="3920933"/>
            <a:ext cx="266551" cy="266551"/>
          </a:xfrm>
          <a:custGeom>
            <a:avLst/>
            <a:gdLst/>
            <a:ahLst/>
            <a:cxnLst/>
            <a:rect l="l" t="t" r="r" b="b"/>
            <a:pathLst>
              <a:path w="379094" h="379095">
                <a:moveTo>
                  <a:pt x="324065" y="54657"/>
                </a:moveTo>
                <a:lnTo>
                  <a:pt x="351394" y="89101"/>
                </a:lnTo>
                <a:lnTo>
                  <a:pt x="369613" y="127588"/>
                </a:lnTo>
                <a:lnTo>
                  <a:pt x="378722" y="168500"/>
                </a:lnTo>
                <a:lnTo>
                  <a:pt x="378722" y="210221"/>
                </a:lnTo>
                <a:lnTo>
                  <a:pt x="369613" y="251134"/>
                </a:lnTo>
                <a:lnTo>
                  <a:pt x="351394" y="289621"/>
                </a:lnTo>
                <a:lnTo>
                  <a:pt x="324065" y="324065"/>
                </a:lnTo>
                <a:lnTo>
                  <a:pt x="289621" y="351394"/>
                </a:lnTo>
                <a:lnTo>
                  <a:pt x="251134" y="369613"/>
                </a:lnTo>
                <a:lnTo>
                  <a:pt x="210221" y="378722"/>
                </a:lnTo>
                <a:lnTo>
                  <a:pt x="168500" y="378722"/>
                </a:lnTo>
                <a:lnTo>
                  <a:pt x="127588" y="369613"/>
                </a:lnTo>
                <a:lnTo>
                  <a:pt x="89101" y="351394"/>
                </a:lnTo>
                <a:lnTo>
                  <a:pt x="54657" y="324065"/>
                </a:lnTo>
                <a:lnTo>
                  <a:pt x="27328" y="289621"/>
                </a:lnTo>
                <a:lnTo>
                  <a:pt x="9109" y="251134"/>
                </a:lnTo>
                <a:lnTo>
                  <a:pt x="0" y="210221"/>
                </a:lnTo>
                <a:lnTo>
                  <a:pt x="0" y="168500"/>
                </a:lnTo>
                <a:lnTo>
                  <a:pt x="9109" y="127588"/>
                </a:lnTo>
                <a:lnTo>
                  <a:pt x="27328" y="89101"/>
                </a:lnTo>
                <a:lnTo>
                  <a:pt x="54657" y="54657"/>
                </a:lnTo>
                <a:lnTo>
                  <a:pt x="89101" y="27328"/>
                </a:lnTo>
                <a:lnTo>
                  <a:pt x="127588" y="9109"/>
                </a:lnTo>
                <a:lnTo>
                  <a:pt x="168500" y="0"/>
                </a:lnTo>
                <a:lnTo>
                  <a:pt x="210221" y="0"/>
                </a:lnTo>
                <a:lnTo>
                  <a:pt x="251134" y="9109"/>
                </a:lnTo>
                <a:lnTo>
                  <a:pt x="289621" y="27328"/>
                </a:lnTo>
                <a:lnTo>
                  <a:pt x="324065" y="54657"/>
                </a:lnTo>
              </a:path>
            </a:pathLst>
          </a:custGeom>
          <a:ln w="50800">
            <a:solidFill>
              <a:srgbClr val="00F9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7" name="object 17"/>
          <p:cNvSpPr/>
          <p:nvPr/>
        </p:nvSpPr>
        <p:spPr>
          <a:xfrm>
            <a:off x="2712449" y="3027965"/>
            <a:ext cx="266551" cy="266551"/>
          </a:xfrm>
          <a:custGeom>
            <a:avLst/>
            <a:gdLst/>
            <a:ahLst/>
            <a:cxnLst/>
            <a:rect l="l" t="t" r="r" b="b"/>
            <a:pathLst>
              <a:path w="379094" h="379095">
                <a:moveTo>
                  <a:pt x="324065" y="54657"/>
                </a:moveTo>
                <a:lnTo>
                  <a:pt x="351394" y="89101"/>
                </a:lnTo>
                <a:lnTo>
                  <a:pt x="369613" y="127588"/>
                </a:lnTo>
                <a:lnTo>
                  <a:pt x="378722" y="168500"/>
                </a:lnTo>
                <a:lnTo>
                  <a:pt x="378722" y="210221"/>
                </a:lnTo>
                <a:lnTo>
                  <a:pt x="369613" y="251134"/>
                </a:lnTo>
                <a:lnTo>
                  <a:pt x="351394" y="289621"/>
                </a:lnTo>
                <a:lnTo>
                  <a:pt x="324065" y="324065"/>
                </a:lnTo>
                <a:lnTo>
                  <a:pt x="289621" y="351394"/>
                </a:lnTo>
                <a:lnTo>
                  <a:pt x="251134" y="369613"/>
                </a:lnTo>
                <a:lnTo>
                  <a:pt x="210221" y="378722"/>
                </a:lnTo>
                <a:lnTo>
                  <a:pt x="168500" y="378722"/>
                </a:lnTo>
                <a:lnTo>
                  <a:pt x="127588" y="369613"/>
                </a:lnTo>
                <a:lnTo>
                  <a:pt x="89101" y="351394"/>
                </a:lnTo>
                <a:lnTo>
                  <a:pt x="54657" y="324065"/>
                </a:lnTo>
                <a:lnTo>
                  <a:pt x="27328" y="289621"/>
                </a:lnTo>
                <a:lnTo>
                  <a:pt x="9109" y="251134"/>
                </a:lnTo>
                <a:lnTo>
                  <a:pt x="0" y="210221"/>
                </a:lnTo>
                <a:lnTo>
                  <a:pt x="0" y="168500"/>
                </a:lnTo>
                <a:lnTo>
                  <a:pt x="9109" y="127588"/>
                </a:lnTo>
                <a:lnTo>
                  <a:pt x="27328" y="89101"/>
                </a:lnTo>
                <a:lnTo>
                  <a:pt x="54657" y="54657"/>
                </a:lnTo>
                <a:lnTo>
                  <a:pt x="89101" y="27328"/>
                </a:lnTo>
                <a:lnTo>
                  <a:pt x="127588" y="9109"/>
                </a:lnTo>
                <a:lnTo>
                  <a:pt x="168500" y="0"/>
                </a:lnTo>
                <a:lnTo>
                  <a:pt x="210221" y="0"/>
                </a:lnTo>
                <a:lnTo>
                  <a:pt x="251134" y="9109"/>
                </a:lnTo>
                <a:lnTo>
                  <a:pt x="289621" y="27328"/>
                </a:lnTo>
                <a:lnTo>
                  <a:pt x="324065" y="54657"/>
                </a:lnTo>
              </a:path>
            </a:pathLst>
          </a:custGeom>
          <a:ln w="50800">
            <a:solidFill>
              <a:srgbClr val="00F9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8" name="object 18"/>
          <p:cNvSpPr/>
          <p:nvPr/>
        </p:nvSpPr>
        <p:spPr>
          <a:xfrm>
            <a:off x="1962355" y="5546137"/>
            <a:ext cx="266551" cy="266551"/>
          </a:xfrm>
          <a:custGeom>
            <a:avLst/>
            <a:gdLst/>
            <a:ahLst/>
            <a:cxnLst/>
            <a:rect l="l" t="t" r="r" b="b"/>
            <a:pathLst>
              <a:path w="379094" h="379095">
                <a:moveTo>
                  <a:pt x="324065" y="54657"/>
                </a:moveTo>
                <a:lnTo>
                  <a:pt x="351394" y="89101"/>
                </a:lnTo>
                <a:lnTo>
                  <a:pt x="369613" y="127588"/>
                </a:lnTo>
                <a:lnTo>
                  <a:pt x="378722" y="168500"/>
                </a:lnTo>
                <a:lnTo>
                  <a:pt x="378722" y="210221"/>
                </a:lnTo>
                <a:lnTo>
                  <a:pt x="369613" y="251134"/>
                </a:lnTo>
                <a:lnTo>
                  <a:pt x="351394" y="289621"/>
                </a:lnTo>
                <a:lnTo>
                  <a:pt x="324065" y="324065"/>
                </a:lnTo>
                <a:lnTo>
                  <a:pt x="289621" y="351394"/>
                </a:lnTo>
                <a:lnTo>
                  <a:pt x="251134" y="369613"/>
                </a:lnTo>
                <a:lnTo>
                  <a:pt x="210221" y="378722"/>
                </a:lnTo>
                <a:lnTo>
                  <a:pt x="168500" y="378722"/>
                </a:lnTo>
                <a:lnTo>
                  <a:pt x="127588" y="369613"/>
                </a:lnTo>
                <a:lnTo>
                  <a:pt x="89101" y="351394"/>
                </a:lnTo>
                <a:lnTo>
                  <a:pt x="54657" y="324065"/>
                </a:lnTo>
                <a:lnTo>
                  <a:pt x="27328" y="289621"/>
                </a:lnTo>
                <a:lnTo>
                  <a:pt x="9109" y="251134"/>
                </a:lnTo>
                <a:lnTo>
                  <a:pt x="0" y="210221"/>
                </a:lnTo>
                <a:lnTo>
                  <a:pt x="0" y="168500"/>
                </a:lnTo>
                <a:lnTo>
                  <a:pt x="9109" y="127588"/>
                </a:lnTo>
                <a:lnTo>
                  <a:pt x="27328" y="89101"/>
                </a:lnTo>
                <a:lnTo>
                  <a:pt x="54657" y="54657"/>
                </a:lnTo>
                <a:lnTo>
                  <a:pt x="89101" y="27328"/>
                </a:lnTo>
                <a:lnTo>
                  <a:pt x="127588" y="9109"/>
                </a:lnTo>
                <a:lnTo>
                  <a:pt x="168500" y="0"/>
                </a:lnTo>
                <a:lnTo>
                  <a:pt x="210221" y="0"/>
                </a:lnTo>
                <a:lnTo>
                  <a:pt x="251134" y="9109"/>
                </a:lnTo>
                <a:lnTo>
                  <a:pt x="289621" y="27328"/>
                </a:lnTo>
                <a:lnTo>
                  <a:pt x="324065" y="54657"/>
                </a:lnTo>
              </a:path>
            </a:pathLst>
          </a:custGeom>
          <a:ln w="50800">
            <a:solidFill>
              <a:srgbClr val="00F9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9" name="object 19"/>
          <p:cNvSpPr txBox="1"/>
          <p:nvPr/>
        </p:nvSpPr>
        <p:spPr>
          <a:xfrm>
            <a:off x="2515195" y="5464969"/>
            <a:ext cx="2028825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dirty="0">
                <a:latin typeface="Arial"/>
                <a:cs typeface="Arial"/>
              </a:rPr>
              <a:t>nearest</a:t>
            </a:r>
            <a:r>
              <a:rPr sz="2109" spc="-67" dirty="0">
                <a:latin typeface="Arial"/>
                <a:cs typeface="Arial"/>
              </a:rPr>
              <a:t> </a:t>
            </a:r>
            <a:r>
              <a:rPr sz="2109" dirty="0">
                <a:latin typeface="Arial"/>
                <a:cs typeface="Arial"/>
              </a:rPr>
              <a:t>neighbor</a:t>
            </a:r>
            <a:endParaRPr sz="2109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4662" y="379683"/>
            <a:ext cx="7393781" cy="686126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9376">
              <a:lnSpc>
                <a:spcPct val="100000"/>
              </a:lnSpc>
              <a:spcBef>
                <a:spcPts val="70"/>
              </a:spcBef>
            </a:pPr>
            <a:r>
              <a:rPr b="1" spc="-4" dirty="0">
                <a:solidFill>
                  <a:srgbClr val="FF0000"/>
                </a:solidFill>
              </a:rPr>
              <a:t>Bilinear</a:t>
            </a:r>
            <a:r>
              <a:rPr b="1" spc="-32" dirty="0">
                <a:solidFill>
                  <a:srgbClr val="FF0000"/>
                </a:solidFill>
              </a:rPr>
              <a:t> </a:t>
            </a:r>
            <a:r>
              <a:rPr b="1" spc="-4" dirty="0">
                <a:solidFill>
                  <a:srgbClr val="FF0000"/>
                </a:solidFill>
              </a:rPr>
              <a:t>Interpolation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867046" y="2187518"/>
            <a:ext cx="2845763" cy="2853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/>
          <p:nvPr/>
        </p:nvSpPr>
        <p:spPr>
          <a:xfrm>
            <a:off x="7363772" y="2164742"/>
            <a:ext cx="736699" cy="429071"/>
          </a:xfrm>
          <a:custGeom>
            <a:avLst/>
            <a:gdLst/>
            <a:ahLst/>
            <a:cxnLst/>
            <a:rect l="l" t="t" r="r" b="b"/>
            <a:pathLst>
              <a:path w="1047750" h="610235">
                <a:moveTo>
                  <a:pt x="0" y="0"/>
                </a:moveTo>
                <a:lnTo>
                  <a:pt x="5487" y="3195"/>
                </a:lnTo>
                <a:lnTo>
                  <a:pt x="1047507" y="6099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7332904" y="2146768"/>
            <a:ext cx="59829" cy="50453"/>
          </a:xfrm>
          <a:custGeom>
            <a:avLst/>
            <a:gdLst/>
            <a:ahLst/>
            <a:cxnLst/>
            <a:rect l="l" t="t" r="r" b="b"/>
            <a:pathLst>
              <a:path w="85090" h="71755">
                <a:moveTo>
                  <a:pt x="0" y="0"/>
                </a:moveTo>
                <a:lnTo>
                  <a:pt x="46672" y="71272"/>
                </a:lnTo>
                <a:lnTo>
                  <a:pt x="49377" y="28752"/>
                </a:lnTo>
                <a:lnTo>
                  <a:pt x="85013" y="54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/>
          <p:nvPr/>
        </p:nvSpPr>
        <p:spPr>
          <a:xfrm>
            <a:off x="8044563" y="2131749"/>
            <a:ext cx="172343" cy="471934"/>
          </a:xfrm>
          <a:custGeom>
            <a:avLst/>
            <a:gdLst/>
            <a:ahLst/>
            <a:cxnLst/>
            <a:rect l="l" t="t" r="r" b="b"/>
            <a:pathLst>
              <a:path w="245109" h="671195">
                <a:moveTo>
                  <a:pt x="0" y="0"/>
                </a:moveTo>
                <a:lnTo>
                  <a:pt x="2179" y="5964"/>
                </a:lnTo>
                <a:lnTo>
                  <a:pt x="245055" y="67068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/>
          <p:nvPr/>
        </p:nvSpPr>
        <p:spPr>
          <a:xfrm>
            <a:off x="8025527" y="2098200"/>
            <a:ext cx="50318" cy="59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8284863" y="2153126"/>
            <a:ext cx="422374" cy="440680"/>
          </a:xfrm>
          <a:custGeom>
            <a:avLst/>
            <a:gdLst/>
            <a:ahLst/>
            <a:cxnLst/>
            <a:rect l="l" t="t" r="r" b="b"/>
            <a:pathLst>
              <a:path w="600709" h="626745">
                <a:moveTo>
                  <a:pt x="600354" y="0"/>
                </a:moveTo>
                <a:lnTo>
                  <a:pt x="595960" y="4584"/>
                </a:lnTo>
                <a:lnTo>
                  <a:pt x="0" y="62645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8675286" y="2127338"/>
            <a:ext cx="56704" cy="57596"/>
          </a:xfrm>
          <a:custGeom>
            <a:avLst/>
            <a:gdLst/>
            <a:ahLst/>
            <a:cxnLst/>
            <a:rect l="l" t="t" r="r" b="b"/>
            <a:pathLst>
              <a:path w="80645" h="81914">
                <a:moveTo>
                  <a:pt x="80225" y="0"/>
                </a:moveTo>
                <a:lnTo>
                  <a:pt x="0" y="28663"/>
                </a:lnTo>
                <a:lnTo>
                  <a:pt x="40690" y="41262"/>
                </a:lnTo>
                <a:lnTo>
                  <a:pt x="55016" y="81381"/>
                </a:lnTo>
                <a:lnTo>
                  <a:pt x="80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8372285" y="2140699"/>
            <a:ext cx="1122908" cy="453182"/>
          </a:xfrm>
          <a:custGeom>
            <a:avLst/>
            <a:gdLst/>
            <a:ahLst/>
            <a:cxnLst/>
            <a:rect l="l" t="t" r="r" b="b"/>
            <a:pathLst>
              <a:path w="1597025" h="644525">
                <a:moveTo>
                  <a:pt x="1596910" y="0"/>
                </a:moveTo>
                <a:lnTo>
                  <a:pt x="1591017" y="2375"/>
                </a:lnTo>
                <a:lnTo>
                  <a:pt x="0" y="64413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/>
          <p:nvPr/>
        </p:nvSpPr>
        <p:spPr>
          <a:xfrm>
            <a:off x="9468528" y="2122542"/>
            <a:ext cx="59829" cy="50006"/>
          </a:xfrm>
          <a:custGeom>
            <a:avLst/>
            <a:gdLst/>
            <a:ahLst/>
            <a:cxnLst/>
            <a:rect l="l" t="t" r="r" b="b"/>
            <a:pathLst>
              <a:path w="85090" h="71119">
                <a:moveTo>
                  <a:pt x="0" y="0"/>
                </a:moveTo>
                <a:lnTo>
                  <a:pt x="31915" y="28206"/>
                </a:lnTo>
                <a:lnTo>
                  <a:pt x="28498" y="70662"/>
                </a:lnTo>
                <a:lnTo>
                  <a:pt x="84924" y="68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 txBox="1"/>
          <p:nvPr/>
        </p:nvSpPr>
        <p:spPr>
          <a:xfrm>
            <a:off x="5595938" y="1730214"/>
            <a:ext cx="4455914" cy="127803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R="8483" algn="ctr">
              <a:spcBef>
                <a:spcPts val="95"/>
              </a:spcBef>
            </a:pPr>
            <a:r>
              <a:rPr sz="2496" i="1" spc="541" dirty="0">
                <a:latin typeface="Times New Roman"/>
                <a:cs typeface="Times New Roman"/>
              </a:rPr>
              <a:t>f</a:t>
            </a:r>
            <a:r>
              <a:rPr sz="2496" i="1" spc="-358" dirty="0">
                <a:latin typeface="Times New Roman"/>
                <a:cs typeface="Times New Roman"/>
              </a:rPr>
              <a:t> </a:t>
            </a:r>
            <a:r>
              <a:rPr sz="2496" spc="80" dirty="0">
                <a:latin typeface="Verdana"/>
                <a:cs typeface="Verdana"/>
              </a:rPr>
              <a:t>(</a:t>
            </a:r>
            <a:r>
              <a:rPr sz="2496" i="1" spc="80" dirty="0">
                <a:latin typeface="Times New Roman"/>
                <a:cs typeface="Times New Roman"/>
              </a:rPr>
              <a:t>x,</a:t>
            </a:r>
            <a:r>
              <a:rPr sz="2496" i="1" spc="-207" dirty="0">
                <a:latin typeface="Times New Roman"/>
                <a:cs typeface="Times New Roman"/>
              </a:rPr>
              <a:t> </a:t>
            </a:r>
            <a:r>
              <a:rPr sz="2496" i="1" spc="28" dirty="0">
                <a:latin typeface="Times New Roman"/>
                <a:cs typeface="Times New Roman"/>
              </a:rPr>
              <a:t>y</a:t>
            </a:r>
            <a:r>
              <a:rPr sz="2496" spc="28" dirty="0">
                <a:latin typeface="Verdana"/>
                <a:cs typeface="Verdana"/>
              </a:rPr>
              <a:t>)</a:t>
            </a:r>
            <a:r>
              <a:rPr sz="2496" spc="-183" dirty="0">
                <a:latin typeface="Verdana"/>
                <a:cs typeface="Verdana"/>
              </a:rPr>
              <a:t> </a:t>
            </a:r>
            <a:r>
              <a:rPr sz="2496" spc="-80" dirty="0">
                <a:latin typeface="Verdana"/>
                <a:cs typeface="Verdana"/>
              </a:rPr>
              <a:t>=</a:t>
            </a:r>
            <a:r>
              <a:rPr sz="2496" spc="-183" dirty="0">
                <a:latin typeface="Verdana"/>
                <a:cs typeface="Verdana"/>
              </a:rPr>
              <a:t> </a:t>
            </a:r>
            <a:r>
              <a:rPr sz="2496" i="1" spc="207" dirty="0">
                <a:latin typeface="Times New Roman"/>
                <a:cs typeface="Times New Roman"/>
              </a:rPr>
              <a:t>ax</a:t>
            </a:r>
            <a:r>
              <a:rPr sz="2496" i="1" spc="-70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3" dirty="0">
                <a:latin typeface="Verdana"/>
                <a:cs typeface="Verdana"/>
              </a:rPr>
              <a:t> </a:t>
            </a:r>
            <a:r>
              <a:rPr sz="2496" i="1" spc="-21" dirty="0">
                <a:latin typeface="Times New Roman"/>
                <a:cs typeface="Times New Roman"/>
              </a:rPr>
              <a:t>by</a:t>
            </a:r>
            <a:r>
              <a:rPr sz="2496" i="1" spc="21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3" dirty="0">
                <a:latin typeface="Verdana"/>
                <a:cs typeface="Verdana"/>
              </a:rPr>
              <a:t> </a:t>
            </a:r>
            <a:r>
              <a:rPr sz="2496" i="1" spc="143" dirty="0">
                <a:latin typeface="Times New Roman"/>
                <a:cs typeface="Times New Roman"/>
              </a:rPr>
              <a:t>cxy</a:t>
            </a:r>
            <a:r>
              <a:rPr sz="2496" i="1" spc="21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0" dirty="0">
                <a:latin typeface="Verdana"/>
                <a:cs typeface="Verdana"/>
              </a:rPr>
              <a:t> </a:t>
            </a:r>
            <a:r>
              <a:rPr sz="2496" i="1" spc="63" dirty="0">
                <a:latin typeface="Times New Roman"/>
                <a:cs typeface="Times New Roman"/>
              </a:rPr>
              <a:t>d</a:t>
            </a:r>
            <a:endParaRPr sz="2496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endParaRPr sz="3621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109" spc="-4" dirty="0">
                <a:latin typeface="Arial"/>
                <a:cs typeface="Arial"/>
              </a:rPr>
              <a:t>coefficients that </a:t>
            </a:r>
            <a:r>
              <a:rPr sz="2109" dirty="0">
                <a:latin typeface="Arial"/>
                <a:cs typeface="Arial"/>
              </a:rPr>
              <a:t>need </a:t>
            </a:r>
            <a:r>
              <a:rPr sz="2109" spc="-4" dirty="0">
                <a:latin typeface="Arial"/>
                <a:cs typeface="Arial"/>
              </a:rPr>
              <a:t>to </a:t>
            </a:r>
            <a:r>
              <a:rPr sz="2109" dirty="0">
                <a:latin typeface="Arial"/>
                <a:cs typeface="Arial"/>
              </a:rPr>
              <a:t>be</a:t>
            </a:r>
            <a:r>
              <a:rPr sz="2109" spc="4" dirty="0">
                <a:latin typeface="Arial"/>
                <a:cs typeface="Arial"/>
              </a:rPr>
              <a:t> </a:t>
            </a:r>
            <a:r>
              <a:rPr sz="2109" spc="-4" dirty="0">
                <a:latin typeface="Arial"/>
                <a:cs typeface="Arial"/>
              </a:rPr>
              <a:t>estimated</a:t>
            </a:r>
            <a:endParaRPr sz="2109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31407" y="3411141"/>
            <a:ext cx="181719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b="1" dirty="0">
                <a:latin typeface="Arial"/>
                <a:cs typeface="Arial"/>
              </a:rPr>
              <a:t>?</a:t>
            </a:r>
            <a:endParaRPr sz="2109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841" y="379683"/>
            <a:ext cx="7393781" cy="686126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9376">
              <a:lnSpc>
                <a:spcPct val="100000"/>
              </a:lnSpc>
              <a:spcBef>
                <a:spcPts val="70"/>
              </a:spcBef>
            </a:pPr>
            <a:r>
              <a:rPr b="1" spc="-4" dirty="0">
                <a:solidFill>
                  <a:srgbClr val="FF0000"/>
                </a:solidFill>
              </a:rPr>
              <a:t>Bilinear</a:t>
            </a:r>
            <a:r>
              <a:rPr b="1" spc="-32" dirty="0">
                <a:solidFill>
                  <a:srgbClr val="FF0000"/>
                </a:solidFill>
              </a:rPr>
              <a:t> </a:t>
            </a:r>
            <a:r>
              <a:rPr b="1" spc="-4" dirty="0">
                <a:solidFill>
                  <a:srgbClr val="FF0000"/>
                </a:solidFill>
              </a:rPr>
              <a:t>Interpolation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867046" y="2187518"/>
            <a:ext cx="2845763" cy="2853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/>
          <p:nvPr/>
        </p:nvSpPr>
        <p:spPr>
          <a:xfrm>
            <a:off x="7363772" y="2164742"/>
            <a:ext cx="736699" cy="429071"/>
          </a:xfrm>
          <a:custGeom>
            <a:avLst/>
            <a:gdLst/>
            <a:ahLst/>
            <a:cxnLst/>
            <a:rect l="l" t="t" r="r" b="b"/>
            <a:pathLst>
              <a:path w="1047750" h="610235">
                <a:moveTo>
                  <a:pt x="0" y="0"/>
                </a:moveTo>
                <a:lnTo>
                  <a:pt x="5487" y="3195"/>
                </a:lnTo>
                <a:lnTo>
                  <a:pt x="1047507" y="6099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7332904" y="2146768"/>
            <a:ext cx="59829" cy="50453"/>
          </a:xfrm>
          <a:custGeom>
            <a:avLst/>
            <a:gdLst/>
            <a:ahLst/>
            <a:cxnLst/>
            <a:rect l="l" t="t" r="r" b="b"/>
            <a:pathLst>
              <a:path w="85090" h="71755">
                <a:moveTo>
                  <a:pt x="0" y="0"/>
                </a:moveTo>
                <a:lnTo>
                  <a:pt x="46672" y="71272"/>
                </a:lnTo>
                <a:lnTo>
                  <a:pt x="49377" y="28752"/>
                </a:lnTo>
                <a:lnTo>
                  <a:pt x="85013" y="54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/>
          <p:nvPr/>
        </p:nvSpPr>
        <p:spPr>
          <a:xfrm>
            <a:off x="8044563" y="2131749"/>
            <a:ext cx="172343" cy="471934"/>
          </a:xfrm>
          <a:custGeom>
            <a:avLst/>
            <a:gdLst/>
            <a:ahLst/>
            <a:cxnLst/>
            <a:rect l="l" t="t" r="r" b="b"/>
            <a:pathLst>
              <a:path w="245109" h="671195">
                <a:moveTo>
                  <a:pt x="0" y="0"/>
                </a:moveTo>
                <a:lnTo>
                  <a:pt x="2179" y="5964"/>
                </a:lnTo>
                <a:lnTo>
                  <a:pt x="245055" y="67068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/>
          <p:nvPr/>
        </p:nvSpPr>
        <p:spPr>
          <a:xfrm>
            <a:off x="8025527" y="2098200"/>
            <a:ext cx="50318" cy="59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8284863" y="2153126"/>
            <a:ext cx="422374" cy="440680"/>
          </a:xfrm>
          <a:custGeom>
            <a:avLst/>
            <a:gdLst/>
            <a:ahLst/>
            <a:cxnLst/>
            <a:rect l="l" t="t" r="r" b="b"/>
            <a:pathLst>
              <a:path w="600709" h="626745">
                <a:moveTo>
                  <a:pt x="600354" y="0"/>
                </a:moveTo>
                <a:lnTo>
                  <a:pt x="595960" y="4584"/>
                </a:lnTo>
                <a:lnTo>
                  <a:pt x="0" y="62645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8675286" y="2127338"/>
            <a:ext cx="56704" cy="57596"/>
          </a:xfrm>
          <a:custGeom>
            <a:avLst/>
            <a:gdLst/>
            <a:ahLst/>
            <a:cxnLst/>
            <a:rect l="l" t="t" r="r" b="b"/>
            <a:pathLst>
              <a:path w="80645" h="81914">
                <a:moveTo>
                  <a:pt x="80225" y="0"/>
                </a:moveTo>
                <a:lnTo>
                  <a:pt x="0" y="28663"/>
                </a:lnTo>
                <a:lnTo>
                  <a:pt x="40690" y="41262"/>
                </a:lnTo>
                <a:lnTo>
                  <a:pt x="55016" y="81381"/>
                </a:lnTo>
                <a:lnTo>
                  <a:pt x="80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8372285" y="2140699"/>
            <a:ext cx="1122908" cy="453182"/>
          </a:xfrm>
          <a:custGeom>
            <a:avLst/>
            <a:gdLst/>
            <a:ahLst/>
            <a:cxnLst/>
            <a:rect l="l" t="t" r="r" b="b"/>
            <a:pathLst>
              <a:path w="1597025" h="644525">
                <a:moveTo>
                  <a:pt x="1596910" y="0"/>
                </a:moveTo>
                <a:lnTo>
                  <a:pt x="1591017" y="2375"/>
                </a:lnTo>
                <a:lnTo>
                  <a:pt x="0" y="64413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/>
          <p:nvPr/>
        </p:nvSpPr>
        <p:spPr>
          <a:xfrm>
            <a:off x="9468528" y="2122542"/>
            <a:ext cx="59829" cy="50006"/>
          </a:xfrm>
          <a:custGeom>
            <a:avLst/>
            <a:gdLst/>
            <a:ahLst/>
            <a:cxnLst/>
            <a:rect l="l" t="t" r="r" b="b"/>
            <a:pathLst>
              <a:path w="85090" h="71119">
                <a:moveTo>
                  <a:pt x="0" y="0"/>
                </a:moveTo>
                <a:lnTo>
                  <a:pt x="31915" y="28206"/>
                </a:lnTo>
                <a:lnTo>
                  <a:pt x="28498" y="70662"/>
                </a:lnTo>
                <a:lnTo>
                  <a:pt x="84924" y="68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 txBox="1"/>
          <p:nvPr/>
        </p:nvSpPr>
        <p:spPr>
          <a:xfrm>
            <a:off x="5595938" y="1730214"/>
            <a:ext cx="4455914" cy="127803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R="8483" algn="ctr">
              <a:spcBef>
                <a:spcPts val="95"/>
              </a:spcBef>
            </a:pPr>
            <a:r>
              <a:rPr sz="2496" i="1" spc="541" dirty="0">
                <a:latin typeface="Times New Roman"/>
                <a:cs typeface="Times New Roman"/>
              </a:rPr>
              <a:t>f</a:t>
            </a:r>
            <a:r>
              <a:rPr sz="2496" i="1" spc="-358" dirty="0">
                <a:latin typeface="Times New Roman"/>
                <a:cs typeface="Times New Roman"/>
              </a:rPr>
              <a:t> </a:t>
            </a:r>
            <a:r>
              <a:rPr sz="2496" spc="80" dirty="0">
                <a:latin typeface="Verdana"/>
                <a:cs typeface="Verdana"/>
              </a:rPr>
              <a:t>(</a:t>
            </a:r>
            <a:r>
              <a:rPr sz="2496" i="1" spc="80" dirty="0">
                <a:latin typeface="Times New Roman"/>
                <a:cs typeface="Times New Roman"/>
              </a:rPr>
              <a:t>x,</a:t>
            </a:r>
            <a:r>
              <a:rPr sz="2496" i="1" spc="-207" dirty="0">
                <a:latin typeface="Times New Roman"/>
                <a:cs typeface="Times New Roman"/>
              </a:rPr>
              <a:t> </a:t>
            </a:r>
            <a:r>
              <a:rPr sz="2496" i="1" spc="28" dirty="0">
                <a:latin typeface="Times New Roman"/>
                <a:cs typeface="Times New Roman"/>
              </a:rPr>
              <a:t>y</a:t>
            </a:r>
            <a:r>
              <a:rPr sz="2496" spc="28" dirty="0">
                <a:latin typeface="Verdana"/>
                <a:cs typeface="Verdana"/>
              </a:rPr>
              <a:t>)</a:t>
            </a:r>
            <a:r>
              <a:rPr sz="2496" spc="-183" dirty="0">
                <a:latin typeface="Verdana"/>
                <a:cs typeface="Verdana"/>
              </a:rPr>
              <a:t> </a:t>
            </a:r>
            <a:r>
              <a:rPr sz="2496" spc="-80" dirty="0">
                <a:latin typeface="Verdana"/>
                <a:cs typeface="Verdana"/>
              </a:rPr>
              <a:t>=</a:t>
            </a:r>
            <a:r>
              <a:rPr sz="2496" spc="-183" dirty="0">
                <a:latin typeface="Verdana"/>
                <a:cs typeface="Verdana"/>
              </a:rPr>
              <a:t> </a:t>
            </a:r>
            <a:r>
              <a:rPr sz="2496" i="1" spc="207" dirty="0">
                <a:latin typeface="Times New Roman"/>
                <a:cs typeface="Times New Roman"/>
              </a:rPr>
              <a:t>ax</a:t>
            </a:r>
            <a:r>
              <a:rPr sz="2496" i="1" spc="-70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3" dirty="0">
                <a:latin typeface="Verdana"/>
                <a:cs typeface="Verdana"/>
              </a:rPr>
              <a:t> </a:t>
            </a:r>
            <a:r>
              <a:rPr sz="2496" i="1" spc="-21" dirty="0">
                <a:latin typeface="Times New Roman"/>
                <a:cs typeface="Times New Roman"/>
              </a:rPr>
              <a:t>by</a:t>
            </a:r>
            <a:r>
              <a:rPr sz="2496" i="1" spc="21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3" dirty="0">
                <a:latin typeface="Verdana"/>
                <a:cs typeface="Verdana"/>
              </a:rPr>
              <a:t> </a:t>
            </a:r>
            <a:r>
              <a:rPr sz="2496" i="1" spc="143" dirty="0">
                <a:latin typeface="Times New Roman"/>
                <a:cs typeface="Times New Roman"/>
              </a:rPr>
              <a:t>cxy</a:t>
            </a:r>
            <a:r>
              <a:rPr sz="2496" i="1" spc="21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0" dirty="0">
                <a:latin typeface="Verdana"/>
                <a:cs typeface="Verdana"/>
              </a:rPr>
              <a:t> </a:t>
            </a:r>
            <a:r>
              <a:rPr sz="2496" i="1" spc="63" dirty="0">
                <a:latin typeface="Times New Roman"/>
                <a:cs typeface="Times New Roman"/>
              </a:rPr>
              <a:t>d</a:t>
            </a:r>
            <a:endParaRPr sz="2496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endParaRPr sz="3621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109" spc="-4" dirty="0">
                <a:latin typeface="Arial"/>
                <a:cs typeface="Arial"/>
              </a:rPr>
              <a:t>coefficients that </a:t>
            </a:r>
            <a:r>
              <a:rPr sz="2109" dirty="0">
                <a:latin typeface="Arial"/>
                <a:cs typeface="Arial"/>
              </a:rPr>
              <a:t>need </a:t>
            </a:r>
            <a:r>
              <a:rPr sz="2109" spc="-4" dirty="0">
                <a:latin typeface="Arial"/>
                <a:cs typeface="Arial"/>
              </a:rPr>
              <a:t>to </a:t>
            </a:r>
            <a:r>
              <a:rPr sz="2109" dirty="0">
                <a:latin typeface="Arial"/>
                <a:cs typeface="Arial"/>
              </a:rPr>
              <a:t>be</a:t>
            </a:r>
            <a:r>
              <a:rPr sz="2109" spc="4" dirty="0">
                <a:latin typeface="Arial"/>
                <a:cs typeface="Arial"/>
              </a:rPr>
              <a:t> </a:t>
            </a:r>
            <a:r>
              <a:rPr sz="2109" spc="-4" dirty="0">
                <a:latin typeface="Arial"/>
                <a:cs typeface="Arial"/>
              </a:rPr>
              <a:t>estimated</a:t>
            </a:r>
            <a:endParaRPr sz="2109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31407" y="3411141"/>
            <a:ext cx="181719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b="1" dirty="0">
                <a:latin typeface="Arial"/>
                <a:cs typeface="Arial"/>
              </a:rPr>
              <a:t>?</a:t>
            </a:r>
            <a:endParaRPr sz="2109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87558" y="3027965"/>
            <a:ext cx="266551" cy="266551"/>
          </a:xfrm>
          <a:custGeom>
            <a:avLst/>
            <a:gdLst/>
            <a:ahLst/>
            <a:cxnLst/>
            <a:rect l="l" t="t" r="r" b="b"/>
            <a:pathLst>
              <a:path w="379095" h="379095">
                <a:moveTo>
                  <a:pt x="324065" y="54657"/>
                </a:moveTo>
                <a:lnTo>
                  <a:pt x="351394" y="89101"/>
                </a:lnTo>
                <a:lnTo>
                  <a:pt x="369613" y="127588"/>
                </a:lnTo>
                <a:lnTo>
                  <a:pt x="378722" y="168500"/>
                </a:lnTo>
                <a:lnTo>
                  <a:pt x="378722" y="210221"/>
                </a:lnTo>
                <a:lnTo>
                  <a:pt x="369613" y="251134"/>
                </a:lnTo>
                <a:lnTo>
                  <a:pt x="351394" y="289621"/>
                </a:lnTo>
                <a:lnTo>
                  <a:pt x="324065" y="324065"/>
                </a:lnTo>
                <a:lnTo>
                  <a:pt x="289621" y="351394"/>
                </a:lnTo>
                <a:lnTo>
                  <a:pt x="251134" y="369613"/>
                </a:lnTo>
                <a:lnTo>
                  <a:pt x="210221" y="378722"/>
                </a:lnTo>
                <a:lnTo>
                  <a:pt x="168500" y="378722"/>
                </a:lnTo>
                <a:lnTo>
                  <a:pt x="127588" y="369613"/>
                </a:lnTo>
                <a:lnTo>
                  <a:pt x="89101" y="351394"/>
                </a:lnTo>
                <a:lnTo>
                  <a:pt x="54657" y="324065"/>
                </a:lnTo>
                <a:lnTo>
                  <a:pt x="27328" y="289621"/>
                </a:lnTo>
                <a:lnTo>
                  <a:pt x="9109" y="251134"/>
                </a:lnTo>
                <a:lnTo>
                  <a:pt x="0" y="210221"/>
                </a:lnTo>
                <a:lnTo>
                  <a:pt x="0" y="168500"/>
                </a:lnTo>
                <a:lnTo>
                  <a:pt x="9109" y="127588"/>
                </a:lnTo>
                <a:lnTo>
                  <a:pt x="27328" y="89101"/>
                </a:lnTo>
                <a:lnTo>
                  <a:pt x="54657" y="54657"/>
                </a:lnTo>
                <a:lnTo>
                  <a:pt x="89101" y="27328"/>
                </a:lnTo>
                <a:lnTo>
                  <a:pt x="127588" y="9109"/>
                </a:lnTo>
                <a:lnTo>
                  <a:pt x="168500" y="0"/>
                </a:lnTo>
                <a:lnTo>
                  <a:pt x="210221" y="0"/>
                </a:lnTo>
                <a:lnTo>
                  <a:pt x="251134" y="9109"/>
                </a:lnTo>
                <a:lnTo>
                  <a:pt x="289621" y="27328"/>
                </a:lnTo>
                <a:lnTo>
                  <a:pt x="324065" y="54657"/>
                </a:lnTo>
              </a:path>
            </a:pathLst>
          </a:custGeom>
          <a:ln w="50800">
            <a:solidFill>
              <a:srgbClr val="00F9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" name="object 15"/>
          <p:cNvSpPr/>
          <p:nvPr/>
        </p:nvSpPr>
        <p:spPr>
          <a:xfrm>
            <a:off x="3587558" y="3920933"/>
            <a:ext cx="266551" cy="266551"/>
          </a:xfrm>
          <a:custGeom>
            <a:avLst/>
            <a:gdLst/>
            <a:ahLst/>
            <a:cxnLst/>
            <a:rect l="l" t="t" r="r" b="b"/>
            <a:pathLst>
              <a:path w="379095" h="379095">
                <a:moveTo>
                  <a:pt x="324065" y="54657"/>
                </a:moveTo>
                <a:lnTo>
                  <a:pt x="351394" y="89101"/>
                </a:lnTo>
                <a:lnTo>
                  <a:pt x="369613" y="127588"/>
                </a:lnTo>
                <a:lnTo>
                  <a:pt x="378722" y="168500"/>
                </a:lnTo>
                <a:lnTo>
                  <a:pt x="378722" y="210221"/>
                </a:lnTo>
                <a:lnTo>
                  <a:pt x="369613" y="251134"/>
                </a:lnTo>
                <a:lnTo>
                  <a:pt x="351394" y="289621"/>
                </a:lnTo>
                <a:lnTo>
                  <a:pt x="324065" y="324065"/>
                </a:lnTo>
                <a:lnTo>
                  <a:pt x="289621" y="351394"/>
                </a:lnTo>
                <a:lnTo>
                  <a:pt x="251134" y="369613"/>
                </a:lnTo>
                <a:lnTo>
                  <a:pt x="210221" y="378722"/>
                </a:lnTo>
                <a:lnTo>
                  <a:pt x="168500" y="378722"/>
                </a:lnTo>
                <a:lnTo>
                  <a:pt x="127588" y="369613"/>
                </a:lnTo>
                <a:lnTo>
                  <a:pt x="89101" y="351394"/>
                </a:lnTo>
                <a:lnTo>
                  <a:pt x="54657" y="324065"/>
                </a:lnTo>
                <a:lnTo>
                  <a:pt x="27328" y="289621"/>
                </a:lnTo>
                <a:lnTo>
                  <a:pt x="9109" y="251134"/>
                </a:lnTo>
                <a:lnTo>
                  <a:pt x="0" y="210221"/>
                </a:lnTo>
                <a:lnTo>
                  <a:pt x="0" y="168500"/>
                </a:lnTo>
                <a:lnTo>
                  <a:pt x="9109" y="127588"/>
                </a:lnTo>
                <a:lnTo>
                  <a:pt x="27328" y="89101"/>
                </a:lnTo>
                <a:lnTo>
                  <a:pt x="54657" y="54657"/>
                </a:lnTo>
                <a:lnTo>
                  <a:pt x="89101" y="27328"/>
                </a:lnTo>
                <a:lnTo>
                  <a:pt x="127588" y="9109"/>
                </a:lnTo>
                <a:lnTo>
                  <a:pt x="168500" y="0"/>
                </a:lnTo>
                <a:lnTo>
                  <a:pt x="210221" y="0"/>
                </a:lnTo>
                <a:lnTo>
                  <a:pt x="251134" y="9109"/>
                </a:lnTo>
                <a:lnTo>
                  <a:pt x="289621" y="27328"/>
                </a:lnTo>
                <a:lnTo>
                  <a:pt x="324065" y="54657"/>
                </a:lnTo>
              </a:path>
            </a:pathLst>
          </a:custGeom>
          <a:ln w="50800">
            <a:solidFill>
              <a:srgbClr val="00F9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6" name="object 16"/>
          <p:cNvSpPr/>
          <p:nvPr/>
        </p:nvSpPr>
        <p:spPr>
          <a:xfrm>
            <a:off x="2712449" y="3920933"/>
            <a:ext cx="266551" cy="266551"/>
          </a:xfrm>
          <a:custGeom>
            <a:avLst/>
            <a:gdLst/>
            <a:ahLst/>
            <a:cxnLst/>
            <a:rect l="l" t="t" r="r" b="b"/>
            <a:pathLst>
              <a:path w="379094" h="379095">
                <a:moveTo>
                  <a:pt x="324065" y="54657"/>
                </a:moveTo>
                <a:lnTo>
                  <a:pt x="351394" y="89101"/>
                </a:lnTo>
                <a:lnTo>
                  <a:pt x="369613" y="127588"/>
                </a:lnTo>
                <a:lnTo>
                  <a:pt x="378722" y="168500"/>
                </a:lnTo>
                <a:lnTo>
                  <a:pt x="378722" y="210221"/>
                </a:lnTo>
                <a:lnTo>
                  <a:pt x="369613" y="251134"/>
                </a:lnTo>
                <a:lnTo>
                  <a:pt x="351394" y="289621"/>
                </a:lnTo>
                <a:lnTo>
                  <a:pt x="324065" y="324065"/>
                </a:lnTo>
                <a:lnTo>
                  <a:pt x="289621" y="351394"/>
                </a:lnTo>
                <a:lnTo>
                  <a:pt x="251134" y="369613"/>
                </a:lnTo>
                <a:lnTo>
                  <a:pt x="210221" y="378722"/>
                </a:lnTo>
                <a:lnTo>
                  <a:pt x="168500" y="378722"/>
                </a:lnTo>
                <a:lnTo>
                  <a:pt x="127588" y="369613"/>
                </a:lnTo>
                <a:lnTo>
                  <a:pt x="89101" y="351394"/>
                </a:lnTo>
                <a:lnTo>
                  <a:pt x="54657" y="324065"/>
                </a:lnTo>
                <a:lnTo>
                  <a:pt x="27328" y="289621"/>
                </a:lnTo>
                <a:lnTo>
                  <a:pt x="9109" y="251134"/>
                </a:lnTo>
                <a:lnTo>
                  <a:pt x="0" y="210221"/>
                </a:lnTo>
                <a:lnTo>
                  <a:pt x="0" y="168500"/>
                </a:lnTo>
                <a:lnTo>
                  <a:pt x="9109" y="127588"/>
                </a:lnTo>
                <a:lnTo>
                  <a:pt x="27328" y="89101"/>
                </a:lnTo>
                <a:lnTo>
                  <a:pt x="54657" y="54657"/>
                </a:lnTo>
                <a:lnTo>
                  <a:pt x="89101" y="27328"/>
                </a:lnTo>
                <a:lnTo>
                  <a:pt x="127588" y="9109"/>
                </a:lnTo>
                <a:lnTo>
                  <a:pt x="168500" y="0"/>
                </a:lnTo>
                <a:lnTo>
                  <a:pt x="210221" y="0"/>
                </a:lnTo>
                <a:lnTo>
                  <a:pt x="251134" y="9109"/>
                </a:lnTo>
                <a:lnTo>
                  <a:pt x="289621" y="27328"/>
                </a:lnTo>
                <a:lnTo>
                  <a:pt x="324065" y="54657"/>
                </a:lnTo>
              </a:path>
            </a:pathLst>
          </a:custGeom>
          <a:ln w="50800">
            <a:solidFill>
              <a:srgbClr val="00F9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7" name="object 17"/>
          <p:cNvSpPr/>
          <p:nvPr/>
        </p:nvSpPr>
        <p:spPr>
          <a:xfrm>
            <a:off x="2712449" y="3027965"/>
            <a:ext cx="266551" cy="266551"/>
          </a:xfrm>
          <a:custGeom>
            <a:avLst/>
            <a:gdLst/>
            <a:ahLst/>
            <a:cxnLst/>
            <a:rect l="l" t="t" r="r" b="b"/>
            <a:pathLst>
              <a:path w="379094" h="379095">
                <a:moveTo>
                  <a:pt x="324065" y="54657"/>
                </a:moveTo>
                <a:lnTo>
                  <a:pt x="351394" y="89101"/>
                </a:lnTo>
                <a:lnTo>
                  <a:pt x="369613" y="127588"/>
                </a:lnTo>
                <a:lnTo>
                  <a:pt x="378722" y="168500"/>
                </a:lnTo>
                <a:lnTo>
                  <a:pt x="378722" y="210221"/>
                </a:lnTo>
                <a:lnTo>
                  <a:pt x="369613" y="251134"/>
                </a:lnTo>
                <a:lnTo>
                  <a:pt x="351394" y="289621"/>
                </a:lnTo>
                <a:lnTo>
                  <a:pt x="324065" y="324065"/>
                </a:lnTo>
                <a:lnTo>
                  <a:pt x="289621" y="351394"/>
                </a:lnTo>
                <a:lnTo>
                  <a:pt x="251134" y="369613"/>
                </a:lnTo>
                <a:lnTo>
                  <a:pt x="210221" y="378722"/>
                </a:lnTo>
                <a:lnTo>
                  <a:pt x="168500" y="378722"/>
                </a:lnTo>
                <a:lnTo>
                  <a:pt x="127588" y="369613"/>
                </a:lnTo>
                <a:lnTo>
                  <a:pt x="89101" y="351394"/>
                </a:lnTo>
                <a:lnTo>
                  <a:pt x="54657" y="324065"/>
                </a:lnTo>
                <a:lnTo>
                  <a:pt x="27328" y="289621"/>
                </a:lnTo>
                <a:lnTo>
                  <a:pt x="9109" y="251134"/>
                </a:lnTo>
                <a:lnTo>
                  <a:pt x="0" y="210221"/>
                </a:lnTo>
                <a:lnTo>
                  <a:pt x="0" y="168500"/>
                </a:lnTo>
                <a:lnTo>
                  <a:pt x="9109" y="127588"/>
                </a:lnTo>
                <a:lnTo>
                  <a:pt x="27328" y="89101"/>
                </a:lnTo>
                <a:lnTo>
                  <a:pt x="54657" y="54657"/>
                </a:lnTo>
                <a:lnTo>
                  <a:pt x="89101" y="27328"/>
                </a:lnTo>
                <a:lnTo>
                  <a:pt x="127588" y="9109"/>
                </a:lnTo>
                <a:lnTo>
                  <a:pt x="168500" y="0"/>
                </a:lnTo>
                <a:lnTo>
                  <a:pt x="210221" y="0"/>
                </a:lnTo>
                <a:lnTo>
                  <a:pt x="251134" y="9109"/>
                </a:lnTo>
                <a:lnTo>
                  <a:pt x="289621" y="27328"/>
                </a:lnTo>
                <a:lnTo>
                  <a:pt x="324065" y="54657"/>
                </a:lnTo>
              </a:path>
            </a:pathLst>
          </a:custGeom>
          <a:ln w="50800">
            <a:solidFill>
              <a:srgbClr val="00F9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8" name="object 18"/>
          <p:cNvSpPr/>
          <p:nvPr/>
        </p:nvSpPr>
        <p:spPr>
          <a:xfrm>
            <a:off x="1962355" y="5546137"/>
            <a:ext cx="266551" cy="266551"/>
          </a:xfrm>
          <a:custGeom>
            <a:avLst/>
            <a:gdLst/>
            <a:ahLst/>
            <a:cxnLst/>
            <a:rect l="l" t="t" r="r" b="b"/>
            <a:pathLst>
              <a:path w="379094" h="379095">
                <a:moveTo>
                  <a:pt x="324065" y="54657"/>
                </a:moveTo>
                <a:lnTo>
                  <a:pt x="351394" y="89101"/>
                </a:lnTo>
                <a:lnTo>
                  <a:pt x="369613" y="127588"/>
                </a:lnTo>
                <a:lnTo>
                  <a:pt x="378722" y="168500"/>
                </a:lnTo>
                <a:lnTo>
                  <a:pt x="378722" y="210221"/>
                </a:lnTo>
                <a:lnTo>
                  <a:pt x="369613" y="251134"/>
                </a:lnTo>
                <a:lnTo>
                  <a:pt x="351394" y="289621"/>
                </a:lnTo>
                <a:lnTo>
                  <a:pt x="324065" y="324065"/>
                </a:lnTo>
                <a:lnTo>
                  <a:pt x="289621" y="351394"/>
                </a:lnTo>
                <a:lnTo>
                  <a:pt x="251134" y="369613"/>
                </a:lnTo>
                <a:lnTo>
                  <a:pt x="210221" y="378722"/>
                </a:lnTo>
                <a:lnTo>
                  <a:pt x="168500" y="378722"/>
                </a:lnTo>
                <a:lnTo>
                  <a:pt x="127588" y="369613"/>
                </a:lnTo>
                <a:lnTo>
                  <a:pt x="89101" y="351394"/>
                </a:lnTo>
                <a:lnTo>
                  <a:pt x="54657" y="324065"/>
                </a:lnTo>
                <a:lnTo>
                  <a:pt x="27328" y="289621"/>
                </a:lnTo>
                <a:lnTo>
                  <a:pt x="9109" y="251134"/>
                </a:lnTo>
                <a:lnTo>
                  <a:pt x="0" y="210221"/>
                </a:lnTo>
                <a:lnTo>
                  <a:pt x="0" y="168500"/>
                </a:lnTo>
                <a:lnTo>
                  <a:pt x="9109" y="127588"/>
                </a:lnTo>
                <a:lnTo>
                  <a:pt x="27328" y="89101"/>
                </a:lnTo>
                <a:lnTo>
                  <a:pt x="54657" y="54657"/>
                </a:lnTo>
                <a:lnTo>
                  <a:pt x="89101" y="27328"/>
                </a:lnTo>
                <a:lnTo>
                  <a:pt x="127588" y="9109"/>
                </a:lnTo>
                <a:lnTo>
                  <a:pt x="168500" y="0"/>
                </a:lnTo>
                <a:lnTo>
                  <a:pt x="210221" y="0"/>
                </a:lnTo>
                <a:lnTo>
                  <a:pt x="251134" y="9109"/>
                </a:lnTo>
                <a:lnTo>
                  <a:pt x="289621" y="27328"/>
                </a:lnTo>
                <a:lnTo>
                  <a:pt x="324065" y="54657"/>
                </a:lnTo>
              </a:path>
            </a:pathLst>
          </a:custGeom>
          <a:ln w="50800">
            <a:solidFill>
              <a:srgbClr val="00F9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9" name="object 19"/>
          <p:cNvSpPr txBox="1"/>
          <p:nvPr/>
        </p:nvSpPr>
        <p:spPr>
          <a:xfrm>
            <a:off x="2515195" y="5464969"/>
            <a:ext cx="2028825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dirty="0">
                <a:latin typeface="Arial"/>
                <a:cs typeface="Arial"/>
              </a:rPr>
              <a:t>nearest</a:t>
            </a:r>
            <a:r>
              <a:rPr sz="2109" spc="-67" dirty="0">
                <a:latin typeface="Arial"/>
                <a:cs typeface="Arial"/>
              </a:rPr>
              <a:t> </a:t>
            </a:r>
            <a:r>
              <a:rPr sz="2109" dirty="0">
                <a:latin typeface="Arial"/>
                <a:cs typeface="Arial"/>
              </a:rPr>
              <a:t>neighbor</a:t>
            </a:r>
            <a:endParaRPr sz="2109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6172" y="379683"/>
            <a:ext cx="7393781" cy="686126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9376">
              <a:lnSpc>
                <a:spcPct val="100000"/>
              </a:lnSpc>
              <a:spcBef>
                <a:spcPts val="70"/>
              </a:spcBef>
            </a:pPr>
            <a:r>
              <a:rPr b="1" spc="-4" dirty="0">
                <a:solidFill>
                  <a:srgbClr val="FF0000"/>
                </a:solidFill>
              </a:rPr>
              <a:t>Bilinear</a:t>
            </a:r>
            <a:r>
              <a:rPr b="1" spc="-32" dirty="0">
                <a:solidFill>
                  <a:srgbClr val="FF0000"/>
                </a:solidFill>
              </a:rPr>
              <a:t> </a:t>
            </a:r>
            <a:r>
              <a:rPr b="1" spc="-4" dirty="0">
                <a:solidFill>
                  <a:srgbClr val="FF0000"/>
                </a:solidFill>
              </a:rPr>
              <a:t>Interpolation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867046" y="2187518"/>
            <a:ext cx="2845763" cy="2853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 txBox="1"/>
          <p:nvPr/>
        </p:nvSpPr>
        <p:spPr>
          <a:xfrm>
            <a:off x="5882655" y="1730214"/>
            <a:ext cx="3868787" cy="39625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>
              <a:spcBef>
                <a:spcPts val="95"/>
              </a:spcBef>
            </a:pPr>
            <a:r>
              <a:rPr sz="2496" i="1" spc="541" dirty="0">
                <a:latin typeface="Times New Roman"/>
                <a:cs typeface="Times New Roman"/>
              </a:rPr>
              <a:t>f</a:t>
            </a:r>
            <a:r>
              <a:rPr sz="2496" i="1" spc="-358" dirty="0">
                <a:latin typeface="Times New Roman"/>
                <a:cs typeface="Times New Roman"/>
              </a:rPr>
              <a:t> </a:t>
            </a:r>
            <a:r>
              <a:rPr sz="2496" spc="80" dirty="0">
                <a:latin typeface="Verdana"/>
                <a:cs typeface="Verdana"/>
              </a:rPr>
              <a:t>(</a:t>
            </a:r>
            <a:r>
              <a:rPr sz="2496" i="1" spc="80" dirty="0">
                <a:latin typeface="Times New Roman"/>
                <a:cs typeface="Times New Roman"/>
              </a:rPr>
              <a:t>x,</a:t>
            </a:r>
            <a:r>
              <a:rPr sz="2496" i="1" spc="-211" dirty="0">
                <a:latin typeface="Times New Roman"/>
                <a:cs typeface="Times New Roman"/>
              </a:rPr>
              <a:t> </a:t>
            </a:r>
            <a:r>
              <a:rPr sz="2496" i="1" spc="28" dirty="0">
                <a:latin typeface="Times New Roman"/>
                <a:cs typeface="Times New Roman"/>
              </a:rPr>
              <a:t>y</a:t>
            </a:r>
            <a:r>
              <a:rPr sz="2496" spc="28" dirty="0">
                <a:latin typeface="Verdana"/>
                <a:cs typeface="Verdana"/>
              </a:rPr>
              <a:t>)</a:t>
            </a:r>
            <a:r>
              <a:rPr sz="2496" spc="-183" dirty="0">
                <a:latin typeface="Verdana"/>
                <a:cs typeface="Verdana"/>
              </a:rPr>
              <a:t> </a:t>
            </a:r>
            <a:r>
              <a:rPr sz="2496" spc="-80" dirty="0">
                <a:latin typeface="Verdana"/>
                <a:cs typeface="Verdana"/>
              </a:rPr>
              <a:t>=</a:t>
            </a:r>
            <a:r>
              <a:rPr sz="2496" spc="-186" dirty="0">
                <a:latin typeface="Verdana"/>
                <a:cs typeface="Verdana"/>
              </a:rPr>
              <a:t> </a:t>
            </a:r>
            <a:r>
              <a:rPr sz="2496" i="1" spc="207" dirty="0">
                <a:latin typeface="Times New Roman"/>
                <a:cs typeface="Times New Roman"/>
              </a:rPr>
              <a:t>ax</a:t>
            </a:r>
            <a:r>
              <a:rPr sz="2496" i="1" spc="-70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3" dirty="0">
                <a:latin typeface="Verdana"/>
                <a:cs typeface="Verdana"/>
              </a:rPr>
              <a:t> </a:t>
            </a:r>
            <a:r>
              <a:rPr sz="2496" i="1" spc="-21" dirty="0">
                <a:latin typeface="Times New Roman"/>
                <a:cs typeface="Times New Roman"/>
              </a:rPr>
              <a:t>by</a:t>
            </a:r>
            <a:r>
              <a:rPr sz="2496" i="1" spc="21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3" dirty="0">
                <a:latin typeface="Verdana"/>
                <a:cs typeface="Verdana"/>
              </a:rPr>
              <a:t> </a:t>
            </a:r>
            <a:r>
              <a:rPr sz="2496" i="1" spc="143" dirty="0">
                <a:latin typeface="Times New Roman"/>
                <a:cs typeface="Times New Roman"/>
              </a:rPr>
              <a:t>cxy</a:t>
            </a:r>
            <a:r>
              <a:rPr sz="2496" i="1" spc="21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7" dirty="0">
                <a:latin typeface="Verdana"/>
                <a:cs typeface="Verdana"/>
              </a:rPr>
              <a:t> </a:t>
            </a:r>
            <a:r>
              <a:rPr sz="2496" i="1" spc="63" dirty="0">
                <a:latin typeface="Times New Roman"/>
                <a:cs typeface="Times New Roman"/>
              </a:rPr>
              <a:t>d</a:t>
            </a:r>
            <a:endParaRPr sz="2496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63772" y="2164742"/>
            <a:ext cx="736699" cy="429071"/>
          </a:xfrm>
          <a:custGeom>
            <a:avLst/>
            <a:gdLst/>
            <a:ahLst/>
            <a:cxnLst/>
            <a:rect l="l" t="t" r="r" b="b"/>
            <a:pathLst>
              <a:path w="1047750" h="610235">
                <a:moveTo>
                  <a:pt x="0" y="0"/>
                </a:moveTo>
                <a:lnTo>
                  <a:pt x="5487" y="3195"/>
                </a:lnTo>
                <a:lnTo>
                  <a:pt x="1047507" y="6099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/>
          <p:nvPr/>
        </p:nvSpPr>
        <p:spPr>
          <a:xfrm>
            <a:off x="7332904" y="2146768"/>
            <a:ext cx="59829" cy="50453"/>
          </a:xfrm>
          <a:custGeom>
            <a:avLst/>
            <a:gdLst/>
            <a:ahLst/>
            <a:cxnLst/>
            <a:rect l="l" t="t" r="r" b="b"/>
            <a:pathLst>
              <a:path w="85090" h="71755">
                <a:moveTo>
                  <a:pt x="0" y="0"/>
                </a:moveTo>
                <a:lnTo>
                  <a:pt x="46672" y="71272"/>
                </a:lnTo>
                <a:lnTo>
                  <a:pt x="49377" y="28752"/>
                </a:lnTo>
                <a:lnTo>
                  <a:pt x="85013" y="54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/>
          <p:nvPr/>
        </p:nvSpPr>
        <p:spPr>
          <a:xfrm>
            <a:off x="8044563" y="2131749"/>
            <a:ext cx="172343" cy="471934"/>
          </a:xfrm>
          <a:custGeom>
            <a:avLst/>
            <a:gdLst/>
            <a:ahLst/>
            <a:cxnLst/>
            <a:rect l="l" t="t" r="r" b="b"/>
            <a:pathLst>
              <a:path w="245109" h="671195">
                <a:moveTo>
                  <a:pt x="0" y="0"/>
                </a:moveTo>
                <a:lnTo>
                  <a:pt x="2179" y="5964"/>
                </a:lnTo>
                <a:lnTo>
                  <a:pt x="245055" y="67068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8025527" y="2098200"/>
            <a:ext cx="50318" cy="59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8284863" y="2153126"/>
            <a:ext cx="422374" cy="440680"/>
          </a:xfrm>
          <a:custGeom>
            <a:avLst/>
            <a:gdLst/>
            <a:ahLst/>
            <a:cxnLst/>
            <a:rect l="l" t="t" r="r" b="b"/>
            <a:pathLst>
              <a:path w="600709" h="626745">
                <a:moveTo>
                  <a:pt x="600354" y="0"/>
                </a:moveTo>
                <a:lnTo>
                  <a:pt x="595960" y="4584"/>
                </a:lnTo>
                <a:lnTo>
                  <a:pt x="0" y="62645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8675286" y="2127338"/>
            <a:ext cx="56704" cy="57596"/>
          </a:xfrm>
          <a:custGeom>
            <a:avLst/>
            <a:gdLst/>
            <a:ahLst/>
            <a:cxnLst/>
            <a:rect l="l" t="t" r="r" b="b"/>
            <a:pathLst>
              <a:path w="80645" h="81914">
                <a:moveTo>
                  <a:pt x="80225" y="0"/>
                </a:moveTo>
                <a:lnTo>
                  <a:pt x="0" y="28663"/>
                </a:lnTo>
                <a:lnTo>
                  <a:pt x="40690" y="41262"/>
                </a:lnTo>
                <a:lnTo>
                  <a:pt x="55016" y="81381"/>
                </a:lnTo>
                <a:lnTo>
                  <a:pt x="80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/>
          <p:nvPr/>
        </p:nvSpPr>
        <p:spPr>
          <a:xfrm>
            <a:off x="8372285" y="2140699"/>
            <a:ext cx="1122908" cy="453182"/>
          </a:xfrm>
          <a:custGeom>
            <a:avLst/>
            <a:gdLst/>
            <a:ahLst/>
            <a:cxnLst/>
            <a:rect l="l" t="t" r="r" b="b"/>
            <a:pathLst>
              <a:path w="1597025" h="644525">
                <a:moveTo>
                  <a:pt x="1596910" y="0"/>
                </a:moveTo>
                <a:lnTo>
                  <a:pt x="1591017" y="2375"/>
                </a:lnTo>
                <a:lnTo>
                  <a:pt x="0" y="64413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/>
          <p:nvPr/>
        </p:nvSpPr>
        <p:spPr>
          <a:xfrm>
            <a:off x="9468528" y="2122542"/>
            <a:ext cx="59829" cy="50006"/>
          </a:xfrm>
          <a:custGeom>
            <a:avLst/>
            <a:gdLst/>
            <a:ahLst/>
            <a:cxnLst/>
            <a:rect l="l" t="t" r="r" b="b"/>
            <a:pathLst>
              <a:path w="85090" h="71119">
                <a:moveTo>
                  <a:pt x="0" y="0"/>
                </a:moveTo>
                <a:lnTo>
                  <a:pt x="31915" y="28206"/>
                </a:lnTo>
                <a:lnTo>
                  <a:pt x="28498" y="70662"/>
                </a:lnTo>
                <a:lnTo>
                  <a:pt x="84924" y="68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" name="object 13"/>
          <p:cNvSpPr txBox="1"/>
          <p:nvPr/>
        </p:nvSpPr>
        <p:spPr>
          <a:xfrm>
            <a:off x="5595938" y="2643188"/>
            <a:ext cx="4455914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spc="-4" dirty="0">
                <a:latin typeface="Arial"/>
                <a:cs typeface="Arial"/>
              </a:rPr>
              <a:t>coefficients that </a:t>
            </a:r>
            <a:r>
              <a:rPr sz="2109" dirty="0">
                <a:latin typeface="Arial"/>
                <a:cs typeface="Arial"/>
              </a:rPr>
              <a:t>need </a:t>
            </a:r>
            <a:r>
              <a:rPr sz="2109" spc="-4" dirty="0">
                <a:latin typeface="Arial"/>
                <a:cs typeface="Arial"/>
              </a:rPr>
              <a:t>to </a:t>
            </a:r>
            <a:r>
              <a:rPr sz="2109" dirty="0">
                <a:latin typeface="Arial"/>
                <a:cs typeface="Arial"/>
              </a:rPr>
              <a:t>be</a:t>
            </a:r>
            <a:r>
              <a:rPr sz="2109" spc="4" dirty="0">
                <a:latin typeface="Arial"/>
                <a:cs typeface="Arial"/>
              </a:rPr>
              <a:t> </a:t>
            </a:r>
            <a:r>
              <a:rPr sz="2109" spc="-4" dirty="0">
                <a:latin typeface="Arial"/>
                <a:cs typeface="Arial"/>
              </a:rPr>
              <a:t>estimated</a:t>
            </a:r>
            <a:endParaRPr sz="2109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87558" y="3027965"/>
            <a:ext cx="266551" cy="266551"/>
          </a:xfrm>
          <a:custGeom>
            <a:avLst/>
            <a:gdLst/>
            <a:ahLst/>
            <a:cxnLst/>
            <a:rect l="l" t="t" r="r" b="b"/>
            <a:pathLst>
              <a:path w="379095" h="379095">
                <a:moveTo>
                  <a:pt x="324065" y="54657"/>
                </a:moveTo>
                <a:lnTo>
                  <a:pt x="351394" y="89101"/>
                </a:lnTo>
                <a:lnTo>
                  <a:pt x="369613" y="127588"/>
                </a:lnTo>
                <a:lnTo>
                  <a:pt x="378722" y="168500"/>
                </a:lnTo>
                <a:lnTo>
                  <a:pt x="378722" y="210221"/>
                </a:lnTo>
                <a:lnTo>
                  <a:pt x="369613" y="251134"/>
                </a:lnTo>
                <a:lnTo>
                  <a:pt x="351394" y="289621"/>
                </a:lnTo>
                <a:lnTo>
                  <a:pt x="324065" y="324065"/>
                </a:lnTo>
                <a:lnTo>
                  <a:pt x="289621" y="351394"/>
                </a:lnTo>
                <a:lnTo>
                  <a:pt x="251134" y="369613"/>
                </a:lnTo>
                <a:lnTo>
                  <a:pt x="210221" y="378722"/>
                </a:lnTo>
                <a:lnTo>
                  <a:pt x="168500" y="378722"/>
                </a:lnTo>
                <a:lnTo>
                  <a:pt x="127588" y="369613"/>
                </a:lnTo>
                <a:lnTo>
                  <a:pt x="89101" y="351394"/>
                </a:lnTo>
                <a:lnTo>
                  <a:pt x="54657" y="324065"/>
                </a:lnTo>
                <a:lnTo>
                  <a:pt x="27328" y="289621"/>
                </a:lnTo>
                <a:lnTo>
                  <a:pt x="9109" y="251134"/>
                </a:lnTo>
                <a:lnTo>
                  <a:pt x="0" y="210221"/>
                </a:lnTo>
                <a:lnTo>
                  <a:pt x="0" y="168500"/>
                </a:lnTo>
                <a:lnTo>
                  <a:pt x="9109" y="127588"/>
                </a:lnTo>
                <a:lnTo>
                  <a:pt x="27328" y="89101"/>
                </a:lnTo>
                <a:lnTo>
                  <a:pt x="54657" y="54657"/>
                </a:lnTo>
                <a:lnTo>
                  <a:pt x="89101" y="27328"/>
                </a:lnTo>
                <a:lnTo>
                  <a:pt x="127588" y="9109"/>
                </a:lnTo>
                <a:lnTo>
                  <a:pt x="168500" y="0"/>
                </a:lnTo>
                <a:lnTo>
                  <a:pt x="210221" y="0"/>
                </a:lnTo>
                <a:lnTo>
                  <a:pt x="251134" y="9109"/>
                </a:lnTo>
                <a:lnTo>
                  <a:pt x="289621" y="27328"/>
                </a:lnTo>
                <a:lnTo>
                  <a:pt x="324065" y="54657"/>
                </a:lnTo>
              </a:path>
            </a:pathLst>
          </a:custGeom>
          <a:ln w="50800">
            <a:solidFill>
              <a:srgbClr val="00F9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" name="object 15"/>
          <p:cNvSpPr/>
          <p:nvPr/>
        </p:nvSpPr>
        <p:spPr>
          <a:xfrm>
            <a:off x="3587558" y="3920933"/>
            <a:ext cx="266551" cy="266551"/>
          </a:xfrm>
          <a:custGeom>
            <a:avLst/>
            <a:gdLst/>
            <a:ahLst/>
            <a:cxnLst/>
            <a:rect l="l" t="t" r="r" b="b"/>
            <a:pathLst>
              <a:path w="379095" h="379095">
                <a:moveTo>
                  <a:pt x="324065" y="54657"/>
                </a:moveTo>
                <a:lnTo>
                  <a:pt x="351394" y="89101"/>
                </a:lnTo>
                <a:lnTo>
                  <a:pt x="369613" y="127588"/>
                </a:lnTo>
                <a:lnTo>
                  <a:pt x="378722" y="168500"/>
                </a:lnTo>
                <a:lnTo>
                  <a:pt x="378722" y="210221"/>
                </a:lnTo>
                <a:lnTo>
                  <a:pt x="369613" y="251134"/>
                </a:lnTo>
                <a:lnTo>
                  <a:pt x="351394" y="289621"/>
                </a:lnTo>
                <a:lnTo>
                  <a:pt x="324065" y="324065"/>
                </a:lnTo>
                <a:lnTo>
                  <a:pt x="289621" y="351394"/>
                </a:lnTo>
                <a:lnTo>
                  <a:pt x="251134" y="369613"/>
                </a:lnTo>
                <a:lnTo>
                  <a:pt x="210221" y="378722"/>
                </a:lnTo>
                <a:lnTo>
                  <a:pt x="168500" y="378722"/>
                </a:lnTo>
                <a:lnTo>
                  <a:pt x="127588" y="369613"/>
                </a:lnTo>
                <a:lnTo>
                  <a:pt x="89101" y="351394"/>
                </a:lnTo>
                <a:lnTo>
                  <a:pt x="54657" y="324065"/>
                </a:lnTo>
                <a:lnTo>
                  <a:pt x="27328" y="289621"/>
                </a:lnTo>
                <a:lnTo>
                  <a:pt x="9109" y="251134"/>
                </a:lnTo>
                <a:lnTo>
                  <a:pt x="0" y="210221"/>
                </a:lnTo>
                <a:lnTo>
                  <a:pt x="0" y="168500"/>
                </a:lnTo>
                <a:lnTo>
                  <a:pt x="9109" y="127588"/>
                </a:lnTo>
                <a:lnTo>
                  <a:pt x="27328" y="89101"/>
                </a:lnTo>
                <a:lnTo>
                  <a:pt x="54657" y="54657"/>
                </a:lnTo>
                <a:lnTo>
                  <a:pt x="89101" y="27328"/>
                </a:lnTo>
                <a:lnTo>
                  <a:pt x="127588" y="9109"/>
                </a:lnTo>
                <a:lnTo>
                  <a:pt x="168500" y="0"/>
                </a:lnTo>
                <a:lnTo>
                  <a:pt x="210221" y="0"/>
                </a:lnTo>
                <a:lnTo>
                  <a:pt x="251134" y="9109"/>
                </a:lnTo>
                <a:lnTo>
                  <a:pt x="289621" y="27328"/>
                </a:lnTo>
                <a:lnTo>
                  <a:pt x="324065" y="54657"/>
                </a:lnTo>
              </a:path>
            </a:pathLst>
          </a:custGeom>
          <a:ln w="50800">
            <a:solidFill>
              <a:srgbClr val="00F9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6" name="object 16"/>
          <p:cNvSpPr/>
          <p:nvPr/>
        </p:nvSpPr>
        <p:spPr>
          <a:xfrm>
            <a:off x="2712449" y="3920933"/>
            <a:ext cx="266551" cy="266551"/>
          </a:xfrm>
          <a:custGeom>
            <a:avLst/>
            <a:gdLst/>
            <a:ahLst/>
            <a:cxnLst/>
            <a:rect l="l" t="t" r="r" b="b"/>
            <a:pathLst>
              <a:path w="379094" h="379095">
                <a:moveTo>
                  <a:pt x="324065" y="54657"/>
                </a:moveTo>
                <a:lnTo>
                  <a:pt x="351394" y="89101"/>
                </a:lnTo>
                <a:lnTo>
                  <a:pt x="369613" y="127588"/>
                </a:lnTo>
                <a:lnTo>
                  <a:pt x="378722" y="168500"/>
                </a:lnTo>
                <a:lnTo>
                  <a:pt x="378722" y="210221"/>
                </a:lnTo>
                <a:lnTo>
                  <a:pt x="369613" y="251134"/>
                </a:lnTo>
                <a:lnTo>
                  <a:pt x="351394" y="289621"/>
                </a:lnTo>
                <a:lnTo>
                  <a:pt x="324065" y="324065"/>
                </a:lnTo>
                <a:lnTo>
                  <a:pt x="289621" y="351394"/>
                </a:lnTo>
                <a:lnTo>
                  <a:pt x="251134" y="369613"/>
                </a:lnTo>
                <a:lnTo>
                  <a:pt x="210221" y="378722"/>
                </a:lnTo>
                <a:lnTo>
                  <a:pt x="168500" y="378722"/>
                </a:lnTo>
                <a:lnTo>
                  <a:pt x="127588" y="369613"/>
                </a:lnTo>
                <a:lnTo>
                  <a:pt x="89101" y="351394"/>
                </a:lnTo>
                <a:lnTo>
                  <a:pt x="54657" y="324065"/>
                </a:lnTo>
                <a:lnTo>
                  <a:pt x="27328" y="289621"/>
                </a:lnTo>
                <a:lnTo>
                  <a:pt x="9109" y="251134"/>
                </a:lnTo>
                <a:lnTo>
                  <a:pt x="0" y="210221"/>
                </a:lnTo>
                <a:lnTo>
                  <a:pt x="0" y="168500"/>
                </a:lnTo>
                <a:lnTo>
                  <a:pt x="9109" y="127588"/>
                </a:lnTo>
                <a:lnTo>
                  <a:pt x="27328" y="89101"/>
                </a:lnTo>
                <a:lnTo>
                  <a:pt x="54657" y="54657"/>
                </a:lnTo>
                <a:lnTo>
                  <a:pt x="89101" y="27328"/>
                </a:lnTo>
                <a:lnTo>
                  <a:pt x="127588" y="9109"/>
                </a:lnTo>
                <a:lnTo>
                  <a:pt x="168500" y="0"/>
                </a:lnTo>
                <a:lnTo>
                  <a:pt x="210221" y="0"/>
                </a:lnTo>
                <a:lnTo>
                  <a:pt x="251134" y="9109"/>
                </a:lnTo>
                <a:lnTo>
                  <a:pt x="289621" y="27328"/>
                </a:lnTo>
                <a:lnTo>
                  <a:pt x="324065" y="54657"/>
                </a:lnTo>
              </a:path>
            </a:pathLst>
          </a:custGeom>
          <a:ln w="50800">
            <a:solidFill>
              <a:srgbClr val="00F9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7" name="object 17"/>
          <p:cNvSpPr/>
          <p:nvPr/>
        </p:nvSpPr>
        <p:spPr>
          <a:xfrm>
            <a:off x="2712449" y="3027965"/>
            <a:ext cx="266551" cy="266551"/>
          </a:xfrm>
          <a:custGeom>
            <a:avLst/>
            <a:gdLst/>
            <a:ahLst/>
            <a:cxnLst/>
            <a:rect l="l" t="t" r="r" b="b"/>
            <a:pathLst>
              <a:path w="379094" h="379095">
                <a:moveTo>
                  <a:pt x="324065" y="54657"/>
                </a:moveTo>
                <a:lnTo>
                  <a:pt x="351394" y="89101"/>
                </a:lnTo>
                <a:lnTo>
                  <a:pt x="369613" y="127588"/>
                </a:lnTo>
                <a:lnTo>
                  <a:pt x="378722" y="168500"/>
                </a:lnTo>
                <a:lnTo>
                  <a:pt x="378722" y="210221"/>
                </a:lnTo>
                <a:lnTo>
                  <a:pt x="369613" y="251134"/>
                </a:lnTo>
                <a:lnTo>
                  <a:pt x="351394" y="289621"/>
                </a:lnTo>
                <a:lnTo>
                  <a:pt x="324065" y="324065"/>
                </a:lnTo>
                <a:lnTo>
                  <a:pt x="289621" y="351394"/>
                </a:lnTo>
                <a:lnTo>
                  <a:pt x="251134" y="369613"/>
                </a:lnTo>
                <a:lnTo>
                  <a:pt x="210221" y="378722"/>
                </a:lnTo>
                <a:lnTo>
                  <a:pt x="168500" y="378722"/>
                </a:lnTo>
                <a:lnTo>
                  <a:pt x="127588" y="369613"/>
                </a:lnTo>
                <a:lnTo>
                  <a:pt x="89101" y="351394"/>
                </a:lnTo>
                <a:lnTo>
                  <a:pt x="54657" y="324065"/>
                </a:lnTo>
                <a:lnTo>
                  <a:pt x="27328" y="289621"/>
                </a:lnTo>
                <a:lnTo>
                  <a:pt x="9109" y="251134"/>
                </a:lnTo>
                <a:lnTo>
                  <a:pt x="0" y="210221"/>
                </a:lnTo>
                <a:lnTo>
                  <a:pt x="0" y="168500"/>
                </a:lnTo>
                <a:lnTo>
                  <a:pt x="9109" y="127588"/>
                </a:lnTo>
                <a:lnTo>
                  <a:pt x="27328" y="89101"/>
                </a:lnTo>
                <a:lnTo>
                  <a:pt x="54657" y="54657"/>
                </a:lnTo>
                <a:lnTo>
                  <a:pt x="89101" y="27328"/>
                </a:lnTo>
                <a:lnTo>
                  <a:pt x="127588" y="9109"/>
                </a:lnTo>
                <a:lnTo>
                  <a:pt x="168500" y="0"/>
                </a:lnTo>
                <a:lnTo>
                  <a:pt x="210221" y="0"/>
                </a:lnTo>
                <a:lnTo>
                  <a:pt x="251134" y="9109"/>
                </a:lnTo>
                <a:lnTo>
                  <a:pt x="289621" y="27328"/>
                </a:lnTo>
                <a:lnTo>
                  <a:pt x="324065" y="54657"/>
                </a:lnTo>
              </a:path>
            </a:pathLst>
          </a:custGeom>
          <a:ln w="50800">
            <a:solidFill>
              <a:srgbClr val="00F9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8" name="object 18"/>
          <p:cNvSpPr/>
          <p:nvPr/>
        </p:nvSpPr>
        <p:spPr>
          <a:xfrm>
            <a:off x="1962355" y="5546137"/>
            <a:ext cx="266551" cy="266551"/>
          </a:xfrm>
          <a:custGeom>
            <a:avLst/>
            <a:gdLst/>
            <a:ahLst/>
            <a:cxnLst/>
            <a:rect l="l" t="t" r="r" b="b"/>
            <a:pathLst>
              <a:path w="379094" h="379095">
                <a:moveTo>
                  <a:pt x="324065" y="54657"/>
                </a:moveTo>
                <a:lnTo>
                  <a:pt x="351394" y="89101"/>
                </a:lnTo>
                <a:lnTo>
                  <a:pt x="369613" y="127588"/>
                </a:lnTo>
                <a:lnTo>
                  <a:pt x="378722" y="168500"/>
                </a:lnTo>
                <a:lnTo>
                  <a:pt x="378722" y="210221"/>
                </a:lnTo>
                <a:lnTo>
                  <a:pt x="369613" y="251134"/>
                </a:lnTo>
                <a:lnTo>
                  <a:pt x="351394" y="289621"/>
                </a:lnTo>
                <a:lnTo>
                  <a:pt x="324065" y="324065"/>
                </a:lnTo>
                <a:lnTo>
                  <a:pt x="289621" y="351394"/>
                </a:lnTo>
                <a:lnTo>
                  <a:pt x="251134" y="369613"/>
                </a:lnTo>
                <a:lnTo>
                  <a:pt x="210221" y="378722"/>
                </a:lnTo>
                <a:lnTo>
                  <a:pt x="168500" y="378722"/>
                </a:lnTo>
                <a:lnTo>
                  <a:pt x="127588" y="369613"/>
                </a:lnTo>
                <a:lnTo>
                  <a:pt x="89101" y="351394"/>
                </a:lnTo>
                <a:lnTo>
                  <a:pt x="54657" y="324065"/>
                </a:lnTo>
                <a:lnTo>
                  <a:pt x="27328" y="289621"/>
                </a:lnTo>
                <a:lnTo>
                  <a:pt x="9109" y="251134"/>
                </a:lnTo>
                <a:lnTo>
                  <a:pt x="0" y="210221"/>
                </a:lnTo>
                <a:lnTo>
                  <a:pt x="0" y="168500"/>
                </a:lnTo>
                <a:lnTo>
                  <a:pt x="9109" y="127588"/>
                </a:lnTo>
                <a:lnTo>
                  <a:pt x="27328" y="89101"/>
                </a:lnTo>
                <a:lnTo>
                  <a:pt x="54657" y="54657"/>
                </a:lnTo>
                <a:lnTo>
                  <a:pt x="89101" y="27328"/>
                </a:lnTo>
                <a:lnTo>
                  <a:pt x="127588" y="9109"/>
                </a:lnTo>
                <a:lnTo>
                  <a:pt x="168500" y="0"/>
                </a:lnTo>
                <a:lnTo>
                  <a:pt x="210221" y="0"/>
                </a:lnTo>
                <a:lnTo>
                  <a:pt x="251134" y="9109"/>
                </a:lnTo>
                <a:lnTo>
                  <a:pt x="289621" y="27328"/>
                </a:lnTo>
                <a:lnTo>
                  <a:pt x="324065" y="54657"/>
                </a:lnTo>
              </a:path>
            </a:pathLst>
          </a:custGeom>
          <a:ln w="50800">
            <a:solidFill>
              <a:srgbClr val="00F9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9" name="object 19"/>
          <p:cNvSpPr txBox="1"/>
          <p:nvPr/>
        </p:nvSpPr>
        <p:spPr>
          <a:xfrm>
            <a:off x="2515195" y="5464969"/>
            <a:ext cx="2028825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dirty="0">
                <a:latin typeface="Arial"/>
                <a:cs typeface="Arial"/>
              </a:rPr>
              <a:t>nearest</a:t>
            </a:r>
            <a:r>
              <a:rPr sz="2109" spc="-67" dirty="0">
                <a:latin typeface="Arial"/>
                <a:cs typeface="Arial"/>
              </a:rPr>
              <a:t> </a:t>
            </a:r>
            <a:r>
              <a:rPr sz="2109" dirty="0">
                <a:latin typeface="Arial"/>
                <a:cs typeface="Arial"/>
              </a:rPr>
              <a:t>neighbor</a:t>
            </a:r>
            <a:endParaRPr sz="2109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17031" y="2768203"/>
            <a:ext cx="166985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b="1" dirty="0">
                <a:latin typeface="Arial"/>
                <a:cs typeface="Arial"/>
              </a:rPr>
              <a:t>1</a:t>
            </a:r>
            <a:endParaRPr sz="2109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01070" y="2768203"/>
            <a:ext cx="166985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b="1" dirty="0">
                <a:latin typeface="Arial"/>
                <a:cs typeface="Arial"/>
              </a:rPr>
              <a:t>2</a:t>
            </a:r>
            <a:endParaRPr sz="2109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01070" y="3670102"/>
            <a:ext cx="166985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b="1" dirty="0">
                <a:latin typeface="Arial"/>
                <a:cs typeface="Arial"/>
              </a:rPr>
              <a:t>3</a:t>
            </a:r>
            <a:endParaRPr sz="2109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17032" y="3429000"/>
            <a:ext cx="458539" cy="573274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285740">
              <a:lnSpc>
                <a:spcPts val="2215"/>
              </a:lnSpc>
              <a:spcBef>
                <a:spcPts val="70"/>
              </a:spcBef>
            </a:pPr>
            <a:r>
              <a:rPr sz="2109" b="1" dirty="0">
                <a:latin typeface="Arial"/>
                <a:cs typeface="Arial"/>
              </a:rPr>
              <a:t>?</a:t>
            </a:r>
            <a:endParaRPr sz="2109">
              <a:latin typeface="Arial"/>
              <a:cs typeface="Arial"/>
            </a:endParaRPr>
          </a:p>
          <a:p>
            <a:pPr marL="8929">
              <a:lnSpc>
                <a:spcPts val="2215"/>
              </a:lnSpc>
            </a:pPr>
            <a:r>
              <a:rPr sz="2109" b="1" dirty="0">
                <a:latin typeface="Arial"/>
                <a:cs typeface="Arial"/>
              </a:rPr>
              <a:t>4</a:t>
            </a:r>
            <a:endParaRPr sz="2109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3320" y="379683"/>
            <a:ext cx="7393781" cy="686126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9376">
              <a:lnSpc>
                <a:spcPct val="100000"/>
              </a:lnSpc>
              <a:spcBef>
                <a:spcPts val="70"/>
              </a:spcBef>
            </a:pPr>
            <a:r>
              <a:rPr b="1" spc="-4" dirty="0">
                <a:solidFill>
                  <a:srgbClr val="FF0000"/>
                </a:solidFill>
              </a:rPr>
              <a:t>Bilinear</a:t>
            </a:r>
            <a:r>
              <a:rPr b="1" spc="-32" dirty="0">
                <a:solidFill>
                  <a:srgbClr val="FF0000"/>
                </a:solidFill>
              </a:rPr>
              <a:t> </a:t>
            </a:r>
            <a:r>
              <a:rPr b="1" spc="-4" dirty="0">
                <a:solidFill>
                  <a:srgbClr val="FF0000"/>
                </a:solidFill>
              </a:rPr>
              <a:t>Interpolation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867046" y="2187518"/>
            <a:ext cx="2845763" cy="2853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 txBox="1"/>
          <p:nvPr/>
        </p:nvSpPr>
        <p:spPr>
          <a:xfrm>
            <a:off x="5882655" y="1730214"/>
            <a:ext cx="3868787" cy="39625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>
              <a:spcBef>
                <a:spcPts val="95"/>
              </a:spcBef>
            </a:pPr>
            <a:r>
              <a:rPr sz="2496" i="1" spc="541" dirty="0">
                <a:latin typeface="Times New Roman"/>
                <a:cs typeface="Times New Roman"/>
              </a:rPr>
              <a:t>f</a:t>
            </a:r>
            <a:r>
              <a:rPr sz="2496" i="1" spc="-358" dirty="0">
                <a:latin typeface="Times New Roman"/>
                <a:cs typeface="Times New Roman"/>
              </a:rPr>
              <a:t> </a:t>
            </a:r>
            <a:r>
              <a:rPr sz="2496" spc="80" dirty="0">
                <a:latin typeface="Verdana"/>
                <a:cs typeface="Verdana"/>
              </a:rPr>
              <a:t>(</a:t>
            </a:r>
            <a:r>
              <a:rPr sz="2496" i="1" spc="80" dirty="0">
                <a:latin typeface="Times New Roman"/>
                <a:cs typeface="Times New Roman"/>
              </a:rPr>
              <a:t>x,</a:t>
            </a:r>
            <a:r>
              <a:rPr sz="2496" i="1" spc="-211" dirty="0">
                <a:latin typeface="Times New Roman"/>
                <a:cs typeface="Times New Roman"/>
              </a:rPr>
              <a:t> </a:t>
            </a:r>
            <a:r>
              <a:rPr sz="2496" i="1" spc="28" dirty="0">
                <a:latin typeface="Times New Roman"/>
                <a:cs typeface="Times New Roman"/>
              </a:rPr>
              <a:t>y</a:t>
            </a:r>
            <a:r>
              <a:rPr sz="2496" spc="28" dirty="0">
                <a:latin typeface="Verdana"/>
                <a:cs typeface="Verdana"/>
              </a:rPr>
              <a:t>)</a:t>
            </a:r>
            <a:r>
              <a:rPr sz="2496" spc="-183" dirty="0">
                <a:latin typeface="Verdana"/>
                <a:cs typeface="Verdana"/>
              </a:rPr>
              <a:t> </a:t>
            </a:r>
            <a:r>
              <a:rPr sz="2496" spc="-80" dirty="0">
                <a:latin typeface="Verdana"/>
                <a:cs typeface="Verdana"/>
              </a:rPr>
              <a:t>=</a:t>
            </a:r>
            <a:r>
              <a:rPr sz="2496" spc="-186" dirty="0">
                <a:latin typeface="Verdana"/>
                <a:cs typeface="Verdana"/>
              </a:rPr>
              <a:t> </a:t>
            </a:r>
            <a:r>
              <a:rPr sz="2496" i="1" spc="207" dirty="0">
                <a:latin typeface="Times New Roman"/>
                <a:cs typeface="Times New Roman"/>
              </a:rPr>
              <a:t>ax</a:t>
            </a:r>
            <a:r>
              <a:rPr sz="2496" i="1" spc="-70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3" dirty="0">
                <a:latin typeface="Verdana"/>
                <a:cs typeface="Verdana"/>
              </a:rPr>
              <a:t> </a:t>
            </a:r>
            <a:r>
              <a:rPr sz="2496" i="1" spc="-21" dirty="0">
                <a:latin typeface="Times New Roman"/>
                <a:cs typeface="Times New Roman"/>
              </a:rPr>
              <a:t>by</a:t>
            </a:r>
            <a:r>
              <a:rPr sz="2496" i="1" spc="21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3" dirty="0">
                <a:latin typeface="Verdana"/>
                <a:cs typeface="Verdana"/>
              </a:rPr>
              <a:t> </a:t>
            </a:r>
            <a:r>
              <a:rPr sz="2496" i="1" spc="143" dirty="0">
                <a:latin typeface="Times New Roman"/>
                <a:cs typeface="Times New Roman"/>
              </a:rPr>
              <a:t>cxy</a:t>
            </a:r>
            <a:r>
              <a:rPr sz="2496" i="1" spc="21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7" dirty="0">
                <a:latin typeface="Verdana"/>
                <a:cs typeface="Verdana"/>
              </a:rPr>
              <a:t> </a:t>
            </a:r>
            <a:r>
              <a:rPr sz="2496" i="1" spc="63" dirty="0">
                <a:latin typeface="Times New Roman"/>
                <a:cs typeface="Times New Roman"/>
              </a:rPr>
              <a:t>d</a:t>
            </a:r>
            <a:endParaRPr sz="2496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63772" y="2164742"/>
            <a:ext cx="736699" cy="429071"/>
          </a:xfrm>
          <a:custGeom>
            <a:avLst/>
            <a:gdLst/>
            <a:ahLst/>
            <a:cxnLst/>
            <a:rect l="l" t="t" r="r" b="b"/>
            <a:pathLst>
              <a:path w="1047750" h="610235">
                <a:moveTo>
                  <a:pt x="0" y="0"/>
                </a:moveTo>
                <a:lnTo>
                  <a:pt x="5487" y="3195"/>
                </a:lnTo>
                <a:lnTo>
                  <a:pt x="1047507" y="6099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/>
          <p:nvPr/>
        </p:nvSpPr>
        <p:spPr>
          <a:xfrm>
            <a:off x="7332904" y="2146768"/>
            <a:ext cx="59829" cy="50453"/>
          </a:xfrm>
          <a:custGeom>
            <a:avLst/>
            <a:gdLst/>
            <a:ahLst/>
            <a:cxnLst/>
            <a:rect l="l" t="t" r="r" b="b"/>
            <a:pathLst>
              <a:path w="85090" h="71755">
                <a:moveTo>
                  <a:pt x="0" y="0"/>
                </a:moveTo>
                <a:lnTo>
                  <a:pt x="46672" y="71272"/>
                </a:lnTo>
                <a:lnTo>
                  <a:pt x="49377" y="28752"/>
                </a:lnTo>
                <a:lnTo>
                  <a:pt x="85013" y="54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/>
          <p:nvPr/>
        </p:nvSpPr>
        <p:spPr>
          <a:xfrm>
            <a:off x="8044563" y="2131749"/>
            <a:ext cx="172343" cy="471934"/>
          </a:xfrm>
          <a:custGeom>
            <a:avLst/>
            <a:gdLst/>
            <a:ahLst/>
            <a:cxnLst/>
            <a:rect l="l" t="t" r="r" b="b"/>
            <a:pathLst>
              <a:path w="245109" h="671195">
                <a:moveTo>
                  <a:pt x="0" y="0"/>
                </a:moveTo>
                <a:lnTo>
                  <a:pt x="2179" y="5964"/>
                </a:lnTo>
                <a:lnTo>
                  <a:pt x="245055" y="67068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8025527" y="2098200"/>
            <a:ext cx="50318" cy="59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8284863" y="2153126"/>
            <a:ext cx="422374" cy="440680"/>
          </a:xfrm>
          <a:custGeom>
            <a:avLst/>
            <a:gdLst/>
            <a:ahLst/>
            <a:cxnLst/>
            <a:rect l="l" t="t" r="r" b="b"/>
            <a:pathLst>
              <a:path w="600709" h="626745">
                <a:moveTo>
                  <a:pt x="600354" y="0"/>
                </a:moveTo>
                <a:lnTo>
                  <a:pt x="595960" y="4584"/>
                </a:lnTo>
                <a:lnTo>
                  <a:pt x="0" y="62645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8675286" y="2127338"/>
            <a:ext cx="56704" cy="57596"/>
          </a:xfrm>
          <a:custGeom>
            <a:avLst/>
            <a:gdLst/>
            <a:ahLst/>
            <a:cxnLst/>
            <a:rect l="l" t="t" r="r" b="b"/>
            <a:pathLst>
              <a:path w="80645" h="81914">
                <a:moveTo>
                  <a:pt x="80225" y="0"/>
                </a:moveTo>
                <a:lnTo>
                  <a:pt x="0" y="28663"/>
                </a:lnTo>
                <a:lnTo>
                  <a:pt x="40690" y="41262"/>
                </a:lnTo>
                <a:lnTo>
                  <a:pt x="55016" y="81381"/>
                </a:lnTo>
                <a:lnTo>
                  <a:pt x="80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/>
          <p:nvPr/>
        </p:nvSpPr>
        <p:spPr>
          <a:xfrm>
            <a:off x="8372285" y="2140699"/>
            <a:ext cx="1122908" cy="453182"/>
          </a:xfrm>
          <a:custGeom>
            <a:avLst/>
            <a:gdLst/>
            <a:ahLst/>
            <a:cxnLst/>
            <a:rect l="l" t="t" r="r" b="b"/>
            <a:pathLst>
              <a:path w="1597025" h="644525">
                <a:moveTo>
                  <a:pt x="1596910" y="0"/>
                </a:moveTo>
                <a:lnTo>
                  <a:pt x="1591017" y="2375"/>
                </a:lnTo>
                <a:lnTo>
                  <a:pt x="0" y="64413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/>
          <p:nvPr/>
        </p:nvSpPr>
        <p:spPr>
          <a:xfrm>
            <a:off x="9468528" y="2122542"/>
            <a:ext cx="59829" cy="50006"/>
          </a:xfrm>
          <a:custGeom>
            <a:avLst/>
            <a:gdLst/>
            <a:ahLst/>
            <a:cxnLst/>
            <a:rect l="l" t="t" r="r" b="b"/>
            <a:pathLst>
              <a:path w="85090" h="71119">
                <a:moveTo>
                  <a:pt x="0" y="0"/>
                </a:moveTo>
                <a:lnTo>
                  <a:pt x="31915" y="28206"/>
                </a:lnTo>
                <a:lnTo>
                  <a:pt x="28498" y="70662"/>
                </a:lnTo>
                <a:lnTo>
                  <a:pt x="84924" y="68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" name="object 13"/>
          <p:cNvSpPr txBox="1"/>
          <p:nvPr/>
        </p:nvSpPr>
        <p:spPr>
          <a:xfrm>
            <a:off x="5595938" y="2643188"/>
            <a:ext cx="4455914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spc="-4" dirty="0">
                <a:latin typeface="Arial"/>
                <a:cs typeface="Arial"/>
              </a:rPr>
              <a:t>coefficients that </a:t>
            </a:r>
            <a:r>
              <a:rPr sz="2109" dirty="0">
                <a:latin typeface="Arial"/>
                <a:cs typeface="Arial"/>
              </a:rPr>
              <a:t>need </a:t>
            </a:r>
            <a:r>
              <a:rPr sz="2109" spc="-4" dirty="0">
                <a:latin typeface="Arial"/>
                <a:cs typeface="Arial"/>
              </a:rPr>
              <a:t>to </a:t>
            </a:r>
            <a:r>
              <a:rPr sz="2109" dirty="0">
                <a:latin typeface="Arial"/>
                <a:cs typeface="Arial"/>
              </a:rPr>
              <a:t>be</a:t>
            </a:r>
            <a:r>
              <a:rPr sz="2109" spc="4" dirty="0">
                <a:latin typeface="Arial"/>
                <a:cs typeface="Arial"/>
              </a:rPr>
              <a:t> </a:t>
            </a:r>
            <a:r>
              <a:rPr sz="2109" spc="-4" dirty="0">
                <a:latin typeface="Arial"/>
                <a:cs typeface="Arial"/>
              </a:rPr>
              <a:t>estimated</a:t>
            </a:r>
            <a:endParaRPr sz="2109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93852" y="3429000"/>
            <a:ext cx="181719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b="1" dirty="0">
                <a:latin typeface="Arial"/>
                <a:cs typeface="Arial"/>
              </a:rPr>
              <a:t>?</a:t>
            </a:r>
            <a:endParaRPr sz="2109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87558" y="3027965"/>
            <a:ext cx="266551" cy="266551"/>
          </a:xfrm>
          <a:custGeom>
            <a:avLst/>
            <a:gdLst/>
            <a:ahLst/>
            <a:cxnLst/>
            <a:rect l="l" t="t" r="r" b="b"/>
            <a:pathLst>
              <a:path w="379095" h="379095">
                <a:moveTo>
                  <a:pt x="324065" y="54657"/>
                </a:moveTo>
                <a:lnTo>
                  <a:pt x="351394" y="89101"/>
                </a:lnTo>
                <a:lnTo>
                  <a:pt x="369613" y="127588"/>
                </a:lnTo>
                <a:lnTo>
                  <a:pt x="378722" y="168500"/>
                </a:lnTo>
                <a:lnTo>
                  <a:pt x="378722" y="210221"/>
                </a:lnTo>
                <a:lnTo>
                  <a:pt x="369613" y="251134"/>
                </a:lnTo>
                <a:lnTo>
                  <a:pt x="351394" y="289621"/>
                </a:lnTo>
                <a:lnTo>
                  <a:pt x="324065" y="324065"/>
                </a:lnTo>
                <a:lnTo>
                  <a:pt x="289621" y="351394"/>
                </a:lnTo>
                <a:lnTo>
                  <a:pt x="251134" y="369613"/>
                </a:lnTo>
                <a:lnTo>
                  <a:pt x="210221" y="378722"/>
                </a:lnTo>
                <a:lnTo>
                  <a:pt x="168500" y="378722"/>
                </a:lnTo>
                <a:lnTo>
                  <a:pt x="127588" y="369613"/>
                </a:lnTo>
                <a:lnTo>
                  <a:pt x="89101" y="351394"/>
                </a:lnTo>
                <a:lnTo>
                  <a:pt x="54657" y="324065"/>
                </a:lnTo>
                <a:lnTo>
                  <a:pt x="27328" y="289621"/>
                </a:lnTo>
                <a:lnTo>
                  <a:pt x="9109" y="251134"/>
                </a:lnTo>
                <a:lnTo>
                  <a:pt x="0" y="210221"/>
                </a:lnTo>
                <a:lnTo>
                  <a:pt x="0" y="168500"/>
                </a:lnTo>
                <a:lnTo>
                  <a:pt x="9109" y="127588"/>
                </a:lnTo>
                <a:lnTo>
                  <a:pt x="27328" y="89101"/>
                </a:lnTo>
                <a:lnTo>
                  <a:pt x="54657" y="54657"/>
                </a:lnTo>
                <a:lnTo>
                  <a:pt x="89101" y="27328"/>
                </a:lnTo>
                <a:lnTo>
                  <a:pt x="127588" y="9109"/>
                </a:lnTo>
                <a:lnTo>
                  <a:pt x="168500" y="0"/>
                </a:lnTo>
                <a:lnTo>
                  <a:pt x="210221" y="0"/>
                </a:lnTo>
                <a:lnTo>
                  <a:pt x="251134" y="9109"/>
                </a:lnTo>
                <a:lnTo>
                  <a:pt x="289621" y="27328"/>
                </a:lnTo>
                <a:lnTo>
                  <a:pt x="324065" y="54657"/>
                </a:lnTo>
              </a:path>
            </a:pathLst>
          </a:custGeom>
          <a:ln w="50800">
            <a:solidFill>
              <a:srgbClr val="00F9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6" name="object 16"/>
          <p:cNvSpPr/>
          <p:nvPr/>
        </p:nvSpPr>
        <p:spPr>
          <a:xfrm>
            <a:off x="3587558" y="3920933"/>
            <a:ext cx="266551" cy="266551"/>
          </a:xfrm>
          <a:custGeom>
            <a:avLst/>
            <a:gdLst/>
            <a:ahLst/>
            <a:cxnLst/>
            <a:rect l="l" t="t" r="r" b="b"/>
            <a:pathLst>
              <a:path w="379095" h="379095">
                <a:moveTo>
                  <a:pt x="324065" y="54657"/>
                </a:moveTo>
                <a:lnTo>
                  <a:pt x="351394" y="89101"/>
                </a:lnTo>
                <a:lnTo>
                  <a:pt x="369613" y="127588"/>
                </a:lnTo>
                <a:lnTo>
                  <a:pt x="378722" y="168500"/>
                </a:lnTo>
                <a:lnTo>
                  <a:pt x="378722" y="210221"/>
                </a:lnTo>
                <a:lnTo>
                  <a:pt x="369613" y="251134"/>
                </a:lnTo>
                <a:lnTo>
                  <a:pt x="351394" y="289621"/>
                </a:lnTo>
                <a:lnTo>
                  <a:pt x="324065" y="324065"/>
                </a:lnTo>
                <a:lnTo>
                  <a:pt x="289621" y="351394"/>
                </a:lnTo>
                <a:lnTo>
                  <a:pt x="251134" y="369613"/>
                </a:lnTo>
                <a:lnTo>
                  <a:pt x="210221" y="378722"/>
                </a:lnTo>
                <a:lnTo>
                  <a:pt x="168500" y="378722"/>
                </a:lnTo>
                <a:lnTo>
                  <a:pt x="127588" y="369613"/>
                </a:lnTo>
                <a:lnTo>
                  <a:pt x="89101" y="351394"/>
                </a:lnTo>
                <a:lnTo>
                  <a:pt x="54657" y="324065"/>
                </a:lnTo>
                <a:lnTo>
                  <a:pt x="27328" y="289621"/>
                </a:lnTo>
                <a:lnTo>
                  <a:pt x="9109" y="251134"/>
                </a:lnTo>
                <a:lnTo>
                  <a:pt x="0" y="210221"/>
                </a:lnTo>
                <a:lnTo>
                  <a:pt x="0" y="168500"/>
                </a:lnTo>
                <a:lnTo>
                  <a:pt x="9109" y="127588"/>
                </a:lnTo>
                <a:lnTo>
                  <a:pt x="27328" y="89101"/>
                </a:lnTo>
                <a:lnTo>
                  <a:pt x="54657" y="54657"/>
                </a:lnTo>
                <a:lnTo>
                  <a:pt x="89101" y="27328"/>
                </a:lnTo>
                <a:lnTo>
                  <a:pt x="127588" y="9109"/>
                </a:lnTo>
                <a:lnTo>
                  <a:pt x="168500" y="0"/>
                </a:lnTo>
                <a:lnTo>
                  <a:pt x="210221" y="0"/>
                </a:lnTo>
                <a:lnTo>
                  <a:pt x="251134" y="9109"/>
                </a:lnTo>
                <a:lnTo>
                  <a:pt x="289621" y="27328"/>
                </a:lnTo>
                <a:lnTo>
                  <a:pt x="324065" y="54657"/>
                </a:lnTo>
              </a:path>
            </a:pathLst>
          </a:custGeom>
          <a:ln w="50800">
            <a:solidFill>
              <a:srgbClr val="00F9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7" name="object 17"/>
          <p:cNvSpPr/>
          <p:nvPr/>
        </p:nvSpPr>
        <p:spPr>
          <a:xfrm>
            <a:off x="2712449" y="3920933"/>
            <a:ext cx="266551" cy="266551"/>
          </a:xfrm>
          <a:custGeom>
            <a:avLst/>
            <a:gdLst/>
            <a:ahLst/>
            <a:cxnLst/>
            <a:rect l="l" t="t" r="r" b="b"/>
            <a:pathLst>
              <a:path w="379094" h="379095">
                <a:moveTo>
                  <a:pt x="324065" y="54657"/>
                </a:moveTo>
                <a:lnTo>
                  <a:pt x="351394" y="89101"/>
                </a:lnTo>
                <a:lnTo>
                  <a:pt x="369613" y="127588"/>
                </a:lnTo>
                <a:lnTo>
                  <a:pt x="378722" y="168500"/>
                </a:lnTo>
                <a:lnTo>
                  <a:pt x="378722" y="210221"/>
                </a:lnTo>
                <a:lnTo>
                  <a:pt x="369613" y="251134"/>
                </a:lnTo>
                <a:lnTo>
                  <a:pt x="351394" y="289621"/>
                </a:lnTo>
                <a:lnTo>
                  <a:pt x="324065" y="324065"/>
                </a:lnTo>
                <a:lnTo>
                  <a:pt x="289621" y="351394"/>
                </a:lnTo>
                <a:lnTo>
                  <a:pt x="251134" y="369613"/>
                </a:lnTo>
                <a:lnTo>
                  <a:pt x="210221" y="378722"/>
                </a:lnTo>
                <a:lnTo>
                  <a:pt x="168500" y="378722"/>
                </a:lnTo>
                <a:lnTo>
                  <a:pt x="127588" y="369613"/>
                </a:lnTo>
                <a:lnTo>
                  <a:pt x="89101" y="351394"/>
                </a:lnTo>
                <a:lnTo>
                  <a:pt x="54657" y="324065"/>
                </a:lnTo>
                <a:lnTo>
                  <a:pt x="27328" y="289621"/>
                </a:lnTo>
                <a:lnTo>
                  <a:pt x="9109" y="251134"/>
                </a:lnTo>
                <a:lnTo>
                  <a:pt x="0" y="210221"/>
                </a:lnTo>
                <a:lnTo>
                  <a:pt x="0" y="168500"/>
                </a:lnTo>
                <a:lnTo>
                  <a:pt x="9109" y="127588"/>
                </a:lnTo>
                <a:lnTo>
                  <a:pt x="27328" y="89101"/>
                </a:lnTo>
                <a:lnTo>
                  <a:pt x="54657" y="54657"/>
                </a:lnTo>
                <a:lnTo>
                  <a:pt x="89101" y="27328"/>
                </a:lnTo>
                <a:lnTo>
                  <a:pt x="127588" y="9109"/>
                </a:lnTo>
                <a:lnTo>
                  <a:pt x="168500" y="0"/>
                </a:lnTo>
                <a:lnTo>
                  <a:pt x="210221" y="0"/>
                </a:lnTo>
                <a:lnTo>
                  <a:pt x="251134" y="9109"/>
                </a:lnTo>
                <a:lnTo>
                  <a:pt x="289621" y="27328"/>
                </a:lnTo>
                <a:lnTo>
                  <a:pt x="324065" y="54657"/>
                </a:lnTo>
              </a:path>
            </a:pathLst>
          </a:custGeom>
          <a:ln w="50800">
            <a:solidFill>
              <a:srgbClr val="00F9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8" name="object 18"/>
          <p:cNvSpPr/>
          <p:nvPr/>
        </p:nvSpPr>
        <p:spPr>
          <a:xfrm>
            <a:off x="2712449" y="3027965"/>
            <a:ext cx="266551" cy="266551"/>
          </a:xfrm>
          <a:custGeom>
            <a:avLst/>
            <a:gdLst/>
            <a:ahLst/>
            <a:cxnLst/>
            <a:rect l="l" t="t" r="r" b="b"/>
            <a:pathLst>
              <a:path w="379094" h="379095">
                <a:moveTo>
                  <a:pt x="324065" y="54657"/>
                </a:moveTo>
                <a:lnTo>
                  <a:pt x="351394" y="89101"/>
                </a:lnTo>
                <a:lnTo>
                  <a:pt x="369613" y="127588"/>
                </a:lnTo>
                <a:lnTo>
                  <a:pt x="378722" y="168500"/>
                </a:lnTo>
                <a:lnTo>
                  <a:pt x="378722" y="210221"/>
                </a:lnTo>
                <a:lnTo>
                  <a:pt x="369613" y="251134"/>
                </a:lnTo>
                <a:lnTo>
                  <a:pt x="351394" y="289621"/>
                </a:lnTo>
                <a:lnTo>
                  <a:pt x="324065" y="324065"/>
                </a:lnTo>
                <a:lnTo>
                  <a:pt x="289621" y="351394"/>
                </a:lnTo>
                <a:lnTo>
                  <a:pt x="251134" y="369613"/>
                </a:lnTo>
                <a:lnTo>
                  <a:pt x="210221" y="378722"/>
                </a:lnTo>
                <a:lnTo>
                  <a:pt x="168500" y="378722"/>
                </a:lnTo>
                <a:lnTo>
                  <a:pt x="127588" y="369613"/>
                </a:lnTo>
                <a:lnTo>
                  <a:pt x="89101" y="351394"/>
                </a:lnTo>
                <a:lnTo>
                  <a:pt x="54657" y="324065"/>
                </a:lnTo>
                <a:lnTo>
                  <a:pt x="27328" y="289621"/>
                </a:lnTo>
                <a:lnTo>
                  <a:pt x="9109" y="251134"/>
                </a:lnTo>
                <a:lnTo>
                  <a:pt x="0" y="210221"/>
                </a:lnTo>
                <a:lnTo>
                  <a:pt x="0" y="168500"/>
                </a:lnTo>
                <a:lnTo>
                  <a:pt x="9109" y="127588"/>
                </a:lnTo>
                <a:lnTo>
                  <a:pt x="27328" y="89101"/>
                </a:lnTo>
                <a:lnTo>
                  <a:pt x="54657" y="54657"/>
                </a:lnTo>
                <a:lnTo>
                  <a:pt x="89101" y="27328"/>
                </a:lnTo>
                <a:lnTo>
                  <a:pt x="127588" y="9109"/>
                </a:lnTo>
                <a:lnTo>
                  <a:pt x="168500" y="0"/>
                </a:lnTo>
                <a:lnTo>
                  <a:pt x="210221" y="0"/>
                </a:lnTo>
                <a:lnTo>
                  <a:pt x="251134" y="9109"/>
                </a:lnTo>
                <a:lnTo>
                  <a:pt x="289621" y="27328"/>
                </a:lnTo>
                <a:lnTo>
                  <a:pt x="324065" y="54657"/>
                </a:lnTo>
              </a:path>
            </a:pathLst>
          </a:custGeom>
          <a:ln w="50800">
            <a:solidFill>
              <a:srgbClr val="00F9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9" name="object 19"/>
          <p:cNvSpPr/>
          <p:nvPr/>
        </p:nvSpPr>
        <p:spPr>
          <a:xfrm>
            <a:off x="1962355" y="5546137"/>
            <a:ext cx="266551" cy="266551"/>
          </a:xfrm>
          <a:custGeom>
            <a:avLst/>
            <a:gdLst/>
            <a:ahLst/>
            <a:cxnLst/>
            <a:rect l="l" t="t" r="r" b="b"/>
            <a:pathLst>
              <a:path w="379094" h="379095">
                <a:moveTo>
                  <a:pt x="324065" y="54657"/>
                </a:moveTo>
                <a:lnTo>
                  <a:pt x="351394" y="89101"/>
                </a:lnTo>
                <a:lnTo>
                  <a:pt x="369613" y="127588"/>
                </a:lnTo>
                <a:lnTo>
                  <a:pt x="378722" y="168500"/>
                </a:lnTo>
                <a:lnTo>
                  <a:pt x="378722" y="210221"/>
                </a:lnTo>
                <a:lnTo>
                  <a:pt x="369613" y="251134"/>
                </a:lnTo>
                <a:lnTo>
                  <a:pt x="351394" y="289621"/>
                </a:lnTo>
                <a:lnTo>
                  <a:pt x="324065" y="324065"/>
                </a:lnTo>
                <a:lnTo>
                  <a:pt x="289621" y="351394"/>
                </a:lnTo>
                <a:lnTo>
                  <a:pt x="251134" y="369613"/>
                </a:lnTo>
                <a:lnTo>
                  <a:pt x="210221" y="378722"/>
                </a:lnTo>
                <a:lnTo>
                  <a:pt x="168500" y="378722"/>
                </a:lnTo>
                <a:lnTo>
                  <a:pt x="127588" y="369613"/>
                </a:lnTo>
                <a:lnTo>
                  <a:pt x="89101" y="351394"/>
                </a:lnTo>
                <a:lnTo>
                  <a:pt x="54657" y="324065"/>
                </a:lnTo>
                <a:lnTo>
                  <a:pt x="27328" y="289621"/>
                </a:lnTo>
                <a:lnTo>
                  <a:pt x="9109" y="251134"/>
                </a:lnTo>
                <a:lnTo>
                  <a:pt x="0" y="210221"/>
                </a:lnTo>
                <a:lnTo>
                  <a:pt x="0" y="168500"/>
                </a:lnTo>
                <a:lnTo>
                  <a:pt x="9109" y="127588"/>
                </a:lnTo>
                <a:lnTo>
                  <a:pt x="27328" y="89101"/>
                </a:lnTo>
                <a:lnTo>
                  <a:pt x="54657" y="54657"/>
                </a:lnTo>
                <a:lnTo>
                  <a:pt x="89101" y="27328"/>
                </a:lnTo>
                <a:lnTo>
                  <a:pt x="127588" y="9109"/>
                </a:lnTo>
                <a:lnTo>
                  <a:pt x="168500" y="0"/>
                </a:lnTo>
                <a:lnTo>
                  <a:pt x="210221" y="0"/>
                </a:lnTo>
                <a:lnTo>
                  <a:pt x="251134" y="9109"/>
                </a:lnTo>
                <a:lnTo>
                  <a:pt x="289621" y="27328"/>
                </a:lnTo>
                <a:lnTo>
                  <a:pt x="324065" y="54657"/>
                </a:lnTo>
              </a:path>
            </a:pathLst>
          </a:custGeom>
          <a:ln w="50800">
            <a:solidFill>
              <a:srgbClr val="00F9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0" name="object 20"/>
          <p:cNvSpPr txBox="1"/>
          <p:nvPr/>
        </p:nvSpPr>
        <p:spPr>
          <a:xfrm>
            <a:off x="2515195" y="5464969"/>
            <a:ext cx="2028825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dirty="0">
                <a:latin typeface="Arial"/>
                <a:cs typeface="Arial"/>
              </a:rPr>
              <a:t>nearest</a:t>
            </a:r>
            <a:r>
              <a:rPr sz="2109" spc="-67" dirty="0">
                <a:latin typeface="Arial"/>
                <a:cs typeface="Arial"/>
              </a:rPr>
              <a:t> </a:t>
            </a:r>
            <a:r>
              <a:rPr sz="2109" dirty="0">
                <a:latin typeface="Arial"/>
                <a:cs typeface="Arial"/>
              </a:rPr>
              <a:t>neighbor</a:t>
            </a:r>
            <a:endParaRPr sz="2109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17031" y="2768203"/>
            <a:ext cx="166985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b="1" dirty="0">
                <a:latin typeface="Arial"/>
                <a:cs typeface="Arial"/>
              </a:rPr>
              <a:t>1</a:t>
            </a:r>
            <a:endParaRPr sz="2109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01070" y="2768203"/>
            <a:ext cx="166985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b="1" dirty="0">
                <a:latin typeface="Arial"/>
                <a:cs typeface="Arial"/>
              </a:rPr>
              <a:t>2</a:t>
            </a:r>
            <a:endParaRPr sz="2109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01070" y="3670102"/>
            <a:ext cx="166985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b="1" dirty="0">
                <a:latin typeface="Arial"/>
                <a:cs typeface="Arial"/>
              </a:rPr>
              <a:t>3</a:t>
            </a:r>
            <a:endParaRPr sz="2109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17031" y="3670102"/>
            <a:ext cx="166985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b="1" dirty="0">
                <a:latin typeface="Arial"/>
                <a:cs typeface="Arial"/>
              </a:rPr>
              <a:t>4</a:t>
            </a:r>
            <a:endParaRPr sz="2109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90292" y="3266121"/>
            <a:ext cx="4696569" cy="2297029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>
              <a:spcBef>
                <a:spcPts val="95"/>
              </a:spcBef>
            </a:pPr>
            <a:r>
              <a:rPr sz="2496" i="1" spc="165" dirty="0">
                <a:latin typeface="Times New Roman"/>
                <a:cs typeface="Times New Roman"/>
              </a:rPr>
              <a:t>ax</a:t>
            </a:r>
            <a:r>
              <a:rPr sz="2637" spc="247" baseline="-12222" dirty="0">
                <a:latin typeface="Trebuchet MS"/>
                <a:cs typeface="Trebuchet MS"/>
              </a:rPr>
              <a:t>1</a:t>
            </a:r>
            <a:r>
              <a:rPr sz="2637" spc="-84" baseline="-12222" dirty="0">
                <a:latin typeface="Trebuchet MS"/>
                <a:cs typeface="Trebuchet MS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7" dirty="0">
                <a:latin typeface="Verdana"/>
                <a:cs typeface="Verdana"/>
              </a:rPr>
              <a:t> </a:t>
            </a:r>
            <a:r>
              <a:rPr sz="2496" i="1" spc="14" dirty="0">
                <a:latin typeface="Times New Roman"/>
                <a:cs typeface="Times New Roman"/>
              </a:rPr>
              <a:t>by</a:t>
            </a:r>
            <a:r>
              <a:rPr sz="2637" spc="21" baseline="-12222" dirty="0">
                <a:latin typeface="Trebuchet MS"/>
                <a:cs typeface="Trebuchet MS"/>
              </a:rPr>
              <a:t>1</a:t>
            </a:r>
            <a:r>
              <a:rPr sz="2637" spc="-79" baseline="-12222" dirty="0">
                <a:latin typeface="Trebuchet MS"/>
                <a:cs typeface="Trebuchet MS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7" dirty="0">
                <a:latin typeface="Verdana"/>
                <a:cs typeface="Verdana"/>
              </a:rPr>
              <a:t> </a:t>
            </a:r>
            <a:r>
              <a:rPr sz="2496" i="1" spc="137" dirty="0">
                <a:latin typeface="Times New Roman"/>
                <a:cs typeface="Times New Roman"/>
              </a:rPr>
              <a:t>cx</a:t>
            </a:r>
            <a:r>
              <a:rPr sz="2637" spc="205" baseline="-12222" dirty="0">
                <a:latin typeface="Trebuchet MS"/>
                <a:cs typeface="Trebuchet MS"/>
              </a:rPr>
              <a:t>1</a:t>
            </a:r>
            <a:r>
              <a:rPr sz="2496" i="1" spc="137" dirty="0">
                <a:latin typeface="Times New Roman"/>
                <a:cs typeface="Times New Roman"/>
              </a:rPr>
              <a:t>y</a:t>
            </a:r>
            <a:r>
              <a:rPr sz="2637" spc="205" baseline="-12222" dirty="0">
                <a:latin typeface="Trebuchet MS"/>
                <a:cs typeface="Trebuchet MS"/>
              </a:rPr>
              <a:t>1</a:t>
            </a:r>
            <a:r>
              <a:rPr sz="2637" spc="-79" baseline="-12222" dirty="0">
                <a:latin typeface="Trebuchet MS"/>
                <a:cs typeface="Trebuchet MS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7" dirty="0">
                <a:latin typeface="Verdana"/>
                <a:cs typeface="Verdana"/>
              </a:rPr>
              <a:t> </a:t>
            </a:r>
            <a:r>
              <a:rPr sz="2496" i="1" spc="63" dirty="0">
                <a:latin typeface="Times New Roman"/>
                <a:cs typeface="Times New Roman"/>
              </a:rPr>
              <a:t>d</a:t>
            </a:r>
            <a:r>
              <a:rPr sz="2496" i="1" spc="70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=</a:t>
            </a:r>
            <a:r>
              <a:rPr sz="2496" spc="-186" dirty="0">
                <a:latin typeface="Verdana"/>
                <a:cs typeface="Verdana"/>
              </a:rPr>
              <a:t> </a:t>
            </a:r>
            <a:r>
              <a:rPr sz="2496" i="1" spc="541" dirty="0">
                <a:latin typeface="Times New Roman"/>
                <a:cs typeface="Times New Roman"/>
              </a:rPr>
              <a:t>f</a:t>
            </a:r>
            <a:r>
              <a:rPr sz="2496" i="1" spc="-358" dirty="0">
                <a:latin typeface="Times New Roman"/>
                <a:cs typeface="Times New Roman"/>
              </a:rPr>
              <a:t> </a:t>
            </a:r>
            <a:r>
              <a:rPr sz="2496" spc="105" dirty="0">
                <a:latin typeface="Verdana"/>
                <a:cs typeface="Verdana"/>
              </a:rPr>
              <a:t>(</a:t>
            </a:r>
            <a:r>
              <a:rPr sz="2496" i="1" spc="105" dirty="0">
                <a:latin typeface="Times New Roman"/>
                <a:cs typeface="Times New Roman"/>
              </a:rPr>
              <a:t>x</a:t>
            </a:r>
            <a:r>
              <a:rPr sz="2637" spc="158" baseline="-12222" dirty="0">
                <a:latin typeface="Trebuchet MS"/>
                <a:cs typeface="Trebuchet MS"/>
              </a:rPr>
              <a:t>1</a:t>
            </a:r>
            <a:r>
              <a:rPr sz="2496" i="1" spc="105" dirty="0">
                <a:latin typeface="Times New Roman"/>
                <a:cs typeface="Times New Roman"/>
              </a:rPr>
              <a:t>,</a:t>
            </a:r>
            <a:r>
              <a:rPr sz="2496" i="1" spc="-207" dirty="0">
                <a:latin typeface="Times New Roman"/>
                <a:cs typeface="Times New Roman"/>
              </a:rPr>
              <a:t> </a:t>
            </a:r>
            <a:r>
              <a:rPr sz="2496" i="1" spc="46" dirty="0">
                <a:latin typeface="Times New Roman"/>
                <a:cs typeface="Times New Roman"/>
              </a:rPr>
              <a:t>y</a:t>
            </a:r>
            <a:r>
              <a:rPr sz="2637" spc="68" baseline="-12222" dirty="0">
                <a:latin typeface="Trebuchet MS"/>
                <a:cs typeface="Trebuchet MS"/>
              </a:rPr>
              <a:t>1</a:t>
            </a:r>
            <a:r>
              <a:rPr sz="2496" spc="46" dirty="0">
                <a:latin typeface="Verdana"/>
                <a:cs typeface="Verdana"/>
              </a:rPr>
              <a:t>)</a:t>
            </a:r>
            <a:endParaRPr sz="2496">
              <a:latin typeface="Verdana"/>
              <a:cs typeface="Verdana"/>
            </a:endParaRPr>
          </a:p>
          <a:p>
            <a:pPr marL="8929" marR="3572" algn="just">
              <a:lnSpc>
                <a:spcPts val="4992"/>
              </a:lnSpc>
              <a:spcBef>
                <a:spcPts val="499"/>
              </a:spcBef>
            </a:pPr>
            <a:r>
              <a:rPr sz="2496" i="1" spc="165" dirty="0">
                <a:latin typeface="Times New Roman"/>
                <a:cs typeface="Times New Roman"/>
              </a:rPr>
              <a:t>ax</a:t>
            </a:r>
            <a:r>
              <a:rPr sz="2637" spc="247" baseline="-12222" dirty="0">
                <a:latin typeface="Trebuchet MS"/>
                <a:cs typeface="Trebuchet MS"/>
              </a:rPr>
              <a:t>2</a:t>
            </a:r>
            <a:r>
              <a:rPr sz="2637" spc="-84" baseline="-12222" dirty="0">
                <a:latin typeface="Trebuchet MS"/>
                <a:cs typeface="Trebuchet MS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3" dirty="0">
                <a:latin typeface="Verdana"/>
                <a:cs typeface="Verdana"/>
              </a:rPr>
              <a:t> </a:t>
            </a:r>
            <a:r>
              <a:rPr sz="2496" i="1" spc="14" dirty="0">
                <a:latin typeface="Times New Roman"/>
                <a:cs typeface="Times New Roman"/>
              </a:rPr>
              <a:t>by</a:t>
            </a:r>
            <a:r>
              <a:rPr sz="2637" spc="21" baseline="-12222" dirty="0">
                <a:latin typeface="Trebuchet MS"/>
                <a:cs typeface="Trebuchet MS"/>
              </a:rPr>
              <a:t>2</a:t>
            </a:r>
            <a:r>
              <a:rPr sz="2637" spc="-79" baseline="-12222" dirty="0">
                <a:latin typeface="Trebuchet MS"/>
                <a:cs typeface="Trebuchet MS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7" dirty="0">
                <a:latin typeface="Verdana"/>
                <a:cs typeface="Verdana"/>
              </a:rPr>
              <a:t> </a:t>
            </a:r>
            <a:r>
              <a:rPr sz="2496" i="1" spc="137" dirty="0">
                <a:latin typeface="Times New Roman"/>
                <a:cs typeface="Times New Roman"/>
              </a:rPr>
              <a:t>cx</a:t>
            </a:r>
            <a:r>
              <a:rPr sz="2637" spc="205" baseline="-12222" dirty="0">
                <a:latin typeface="Trebuchet MS"/>
                <a:cs typeface="Trebuchet MS"/>
              </a:rPr>
              <a:t>2</a:t>
            </a:r>
            <a:r>
              <a:rPr sz="2496" i="1" spc="137" dirty="0">
                <a:latin typeface="Times New Roman"/>
                <a:cs typeface="Times New Roman"/>
              </a:rPr>
              <a:t>y</a:t>
            </a:r>
            <a:r>
              <a:rPr sz="2637" spc="205" baseline="-12222" dirty="0">
                <a:latin typeface="Trebuchet MS"/>
                <a:cs typeface="Trebuchet MS"/>
              </a:rPr>
              <a:t>2</a:t>
            </a:r>
            <a:r>
              <a:rPr sz="2637" spc="-79" baseline="-12222" dirty="0">
                <a:latin typeface="Trebuchet MS"/>
                <a:cs typeface="Trebuchet MS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3" dirty="0">
                <a:latin typeface="Verdana"/>
                <a:cs typeface="Verdana"/>
              </a:rPr>
              <a:t> </a:t>
            </a:r>
            <a:r>
              <a:rPr sz="2496" i="1" spc="63" dirty="0">
                <a:latin typeface="Times New Roman"/>
                <a:cs typeface="Times New Roman"/>
              </a:rPr>
              <a:t>d</a:t>
            </a:r>
            <a:r>
              <a:rPr sz="2496" i="1" spc="70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=</a:t>
            </a:r>
            <a:r>
              <a:rPr sz="2496" spc="-186" dirty="0">
                <a:latin typeface="Verdana"/>
                <a:cs typeface="Verdana"/>
              </a:rPr>
              <a:t> </a:t>
            </a:r>
            <a:r>
              <a:rPr sz="2496" i="1" spc="541" dirty="0">
                <a:latin typeface="Times New Roman"/>
                <a:cs typeface="Times New Roman"/>
              </a:rPr>
              <a:t>f</a:t>
            </a:r>
            <a:r>
              <a:rPr sz="2496" i="1" spc="-358" dirty="0">
                <a:latin typeface="Times New Roman"/>
                <a:cs typeface="Times New Roman"/>
              </a:rPr>
              <a:t> </a:t>
            </a:r>
            <a:r>
              <a:rPr sz="2496" spc="105" dirty="0">
                <a:latin typeface="Verdana"/>
                <a:cs typeface="Verdana"/>
              </a:rPr>
              <a:t>(</a:t>
            </a:r>
            <a:r>
              <a:rPr sz="2496" i="1" spc="105" dirty="0">
                <a:latin typeface="Times New Roman"/>
                <a:cs typeface="Times New Roman"/>
              </a:rPr>
              <a:t>x</a:t>
            </a:r>
            <a:r>
              <a:rPr sz="2637" spc="158" baseline="-12222" dirty="0">
                <a:latin typeface="Trebuchet MS"/>
                <a:cs typeface="Trebuchet MS"/>
              </a:rPr>
              <a:t>2</a:t>
            </a:r>
            <a:r>
              <a:rPr sz="2496" i="1" spc="105" dirty="0">
                <a:latin typeface="Times New Roman"/>
                <a:cs typeface="Times New Roman"/>
              </a:rPr>
              <a:t>,</a:t>
            </a:r>
            <a:r>
              <a:rPr sz="2496" i="1" spc="-207" dirty="0">
                <a:latin typeface="Times New Roman"/>
                <a:cs typeface="Times New Roman"/>
              </a:rPr>
              <a:t> </a:t>
            </a:r>
            <a:r>
              <a:rPr sz="2496" i="1" spc="46" dirty="0">
                <a:latin typeface="Times New Roman"/>
                <a:cs typeface="Times New Roman"/>
              </a:rPr>
              <a:t>y</a:t>
            </a:r>
            <a:r>
              <a:rPr sz="2637" spc="68" baseline="-12222" dirty="0">
                <a:latin typeface="Trebuchet MS"/>
                <a:cs typeface="Trebuchet MS"/>
              </a:rPr>
              <a:t>2</a:t>
            </a:r>
            <a:r>
              <a:rPr sz="2496" spc="46" dirty="0">
                <a:latin typeface="Verdana"/>
                <a:cs typeface="Verdana"/>
              </a:rPr>
              <a:t>)  </a:t>
            </a:r>
            <a:r>
              <a:rPr sz="2496" i="1" spc="165" dirty="0">
                <a:latin typeface="Times New Roman"/>
                <a:cs typeface="Times New Roman"/>
              </a:rPr>
              <a:t>ax</a:t>
            </a:r>
            <a:r>
              <a:rPr sz="2637" spc="247" baseline="-12222" dirty="0">
                <a:latin typeface="Trebuchet MS"/>
                <a:cs typeface="Trebuchet MS"/>
              </a:rPr>
              <a:t>3</a:t>
            </a:r>
            <a:r>
              <a:rPr sz="2637" spc="-84" baseline="-12222" dirty="0">
                <a:latin typeface="Trebuchet MS"/>
                <a:cs typeface="Trebuchet MS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3" dirty="0">
                <a:latin typeface="Verdana"/>
                <a:cs typeface="Verdana"/>
              </a:rPr>
              <a:t> </a:t>
            </a:r>
            <a:r>
              <a:rPr sz="2496" i="1" spc="14" dirty="0">
                <a:latin typeface="Times New Roman"/>
                <a:cs typeface="Times New Roman"/>
              </a:rPr>
              <a:t>by</a:t>
            </a:r>
            <a:r>
              <a:rPr sz="2637" spc="21" baseline="-12222" dirty="0">
                <a:latin typeface="Trebuchet MS"/>
                <a:cs typeface="Trebuchet MS"/>
              </a:rPr>
              <a:t>3</a:t>
            </a:r>
            <a:r>
              <a:rPr sz="2637" spc="-79" baseline="-12222" dirty="0">
                <a:latin typeface="Trebuchet MS"/>
                <a:cs typeface="Trebuchet MS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7" dirty="0">
                <a:latin typeface="Verdana"/>
                <a:cs typeface="Verdana"/>
              </a:rPr>
              <a:t> </a:t>
            </a:r>
            <a:r>
              <a:rPr sz="2496" i="1" spc="137" dirty="0">
                <a:latin typeface="Times New Roman"/>
                <a:cs typeface="Times New Roman"/>
              </a:rPr>
              <a:t>cx</a:t>
            </a:r>
            <a:r>
              <a:rPr sz="2637" spc="205" baseline="-12222" dirty="0">
                <a:latin typeface="Trebuchet MS"/>
                <a:cs typeface="Trebuchet MS"/>
              </a:rPr>
              <a:t>3</a:t>
            </a:r>
            <a:r>
              <a:rPr sz="2496" i="1" spc="137" dirty="0">
                <a:latin typeface="Times New Roman"/>
                <a:cs typeface="Times New Roman"/>
              </a:rPr>
              <a:t>y</a:t>
            </a:r>
            <a:r>
              <a:rPr sz="2637" spc="205" baseline="-12222" dirty="0">
                <a:latin typeface="Trebuchet MS"/>
                <a:cs typeface="Trebuchet MS"/>
              </a:rPr>
              <a:t>3</a:t>
            </a:r>
            <a:r>
              <a:rPr sz="2637" spc="-79" baseline="-12222" dirty="0">
                <a:latin typeface="Trebuchet MS"/>
                <a:cs typeface="Trebuchet MS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3" dirty="0">
                <a:latin typeface="Verdana"/>
                <a:cs typeface="Verdana"/>
              </a:rPr>
              <a:t> </a:t>
            </a:r>
            <a:r>
              <a:rPr sz="2496" i="1" spc="63" dirty="0">
                <a:latin typeface="Times New Roman"/>
                <a:cs typeface="Times New Roman"/>
              </a:rPr>
              <a:t>d</a:t>
            </a:r>
            <a:r>
              <a:rPr sz="2496" i="1" spc="70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=</a:t>
            </a:r>
            <a:r>
              <a:rPr sz="2496" spc="-186" dirty="0">
                <a:latin typeface="Verdana"/>
                <a:cs typeface="Verdana"/>
              </a:rPr>
              <a:t> </a:t>
            </a:r>
            <a:r>
              <a:rPr sz="2496" i="1" spc="541" dirty="0">
                <a:latin typeface="Times New Roman"/>
                <a:cs typeface="Times New Roman"/>
              </a:rPr>
              <a:t>f</a:t>
            </a:r>
            <a:r>
              <a:rPr sz="2496" i="1" spc="-358" dirty="0">
                <a:latin typeface="Times New Roman"/>
                <a:cs typeface="Times New Roman"/>
              </a:rPr>
              <a:t> </a:t>
            </a:r>
            <a:r>
              <a:rPr sz="2496" spc="105" dirty="0">
                <a:latin typeface="Verdana"/>
                <a:cs typeface="Verdana"/>
              </a:rPr>
              <a:t>(</a:t>
            </a:r>
            <a:r>
              <a:rPr sz="2496" i="1" spc="105" dirty="0">
                <a:latin typeface="Times New Roman"/>
                <a:cs typeface="Times New Roman"/>
              </a:rPr>
              <a:t>x</a:t>
            </a:r>
            <a:r>
              <a:rPr sz="2637" spc="158" baseline="-12222" dirty="0">
                <a:latin typeface="Trebuchet MS"/>
                <a:cs typeface="Trebuchet MS"/>
              </a:rPr>
              <a:t>3</a:t>
            </a:r>
            <a:r>
              <a:rPr sz="2496" i="1" spc="105" dirty="0">
                <a:latin typeface="Times New Roman"/>
                <a:cs typeface="Times New Roman"/>
              </a:rPr>
              <a:t>,</a:t>
            </a:r>
            <a:r>
              <a:rPr sz="2496" i="1" spc="-207" dirty="0">
                <a:latin typeface="Times New Roman"/>
                <a:cs typeface="Times New Roman"/>
              </a:rPr>
              <a:t> </a:t>
            </a:r>
            <a:r>
              <a:rPr sz="2496" i="1" spc="46" dirty="0">
                <a:latin typeface="Times New Roman"/>
                <a:cs typeface="Times New Roman"/>
              </a:rPr>
              <a:t>y</a:t>
            </a:r>
            <a:r>
              <a:rPr sz="2637" spc="68" baseline="-12222" dirty="0">
                <a:latin typeface="Trebuchet MS"/>
                <a:cs typeface="Trebuchet MS"/>
              </a:rPr>
              <a:t>3</a:t>
            </a:r>
            <a:r>
              <a:rPr sz="2496" spc="46" dirty="0">
                <a:latin typeface="Verdana"/>
                <a:cs typeface="Verdana"/>
              </a:rPr>
              <a:t>)  </a:t>
            </a:r>
            <a:r>
              <a:rPr sz="2496" i="1" spc="179" dirty="0">
                <a:latin typeface="Times New Roman"/>
                <a:cs typeface="Times New Roman"/>
              </a:rPr>
              <a:t>ax</a:t>
            </a:r>
            <a:r>
              <a:rPr sz="2637" spc="269" baseline="-12222" dirty="0">
                <a:latin typeface="Times New Roman"/>
                <a:cs typeface="Times New Roman"/>
              </a:rPr>
              <a:t>4</a:t>
            </a:r>
            <a:r>
              <a:rPr sz="2637" spc="47" baseline="-12222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3" dirty="0">
                <a:latin typeface="Verdana"/>
                <a:cs typeface="Verdana"/>
              </a:rPr>
              <a:t> </a:t>
            </a:r>
            <a:r>
              <a:rPr sz="2496" i="1" spc="28" dirty="0">
                <a:latin typeface="Times New Roman"/>
                <a:cs typeface="Times New Roman"/>
              </a:rPr>
              <a:t>by</a:t>
            </a:r>
            <a:r>
              <a:rPr sz="2637" spc="42" baseline="-12222" dirty="0">
                <a:latin typeface="Times New Roman"/>
                <a:cs typeface="Times New Roman"/>
              </a:rPr>
              <a:t>4</a:t>
            </a:r>
            <a:r>
              <a:rPr sz="2637" spc="47" baseline="-12222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7" dirty="0">
                <a:latin typeface="Verdana"/>
                <a:cs typeface="Verdana"/>
              </a:rPr>
              <a:t> </a:t>
            </a:r>
            <a:r>
              <a:rPr sz="2496" i="1" spc="155" dirty="0">
                <a:latin typeface="Times New Roman"/>
                <a:cs typeface="Times New Roman"/>
              </a:rPr>
              <a:t>cx</a:t>
            </a:r>
            <a:r>
              <a:rPr sz="2637" spc="232" baseline="-12222" dirty="0">
                <a:latin typeface="Times New Roman"/>
                <a:cs typeface="Times New Roman"/>
              </a:rPr>
              <a:t>4</a:t>
            </a:r>
            <a:r>
              <a:rPr sz="2496" i="1" spc="155" dirty="0">
                <a:latin typeface="Times New Roman"/>
                <a:cs typeface="Times New Roman"/>
              </a:rPr>
              <a:t>y</a:t>
            </a:r>
            <a:r>
              <a:rPr sz="2637" spc="232" baseline="-12222" dirty="0">
                <a:latin typeface="Times New Roman"/>
                <a:cs typeface="Times New Roman"/>
              </a:rPr>
              <a:t>4</a:t>
            </a:r>
            <a:r>
              <a:rPr sz="2637" spc="53" baseline="-12222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+</a:t>
            </a:r>
            <a:r>
              <a:rPr sz="2496" spc="-327" dirty="0">
                <a:latin typeface="Verdana"/>
                <a:cs typeface="Verdana"/>
              </a:rPr>
              <a:t> </a:t>
            </a:r>
            <a:r>
              <a:rPr sz="2496" i="1" spc="63" dirty="0">
                <a:latin typeface="Times New Roman"/>
                <a:cs typeface="Times New Roman"/>
              </a:rPr>
              <a:t>d</a:t>
            </a:r>
            <a:r>
              <a:rPr sz="2496" i="1" spc="70" dirty="0">
                <a:latin typeface="Times New Roman"/>
                <a:cs typeface="Times New Roman"/>
              </a:rPr>
              <a:t> </a:t>
            </a:r>
            <a:r>
              <a:rPr sz="2496" spc="-80" dirty="0">
                <a:latin typeface="Verdana"/>
                <a:cs typeface="Verdana"/>
              </a:rPr>
              <a:t>=</a:t>
            </a:r>
            <a:r>
              <a:rPr sz="2496" spc="-186" dirty="0">
                <a:latin typeface="Verdana"/>
                <a:cs typeface="Verdana"/>
              </a:rPr>
              <a:t> </a:t>
            </a:r>
            <a:r>
              <a:rPr sz="2496" i="1" spc="541" dirty="0">
                <a:latin typeface="Times New Roman"/>
                <a:cs typeface="Times New Roman"/>
              </a:rPr>
              <a:t>f</a:t>
            </a:r>
            <a:r>
              <a:rPr sz="2496" i="1" spc="-355" dirty="0">
                <a:latin typeface="Times New Roman"/>
                <a:cs typeface="Times New Roman"/>
              </a:rPr>
              <a:t> </a:t>
            </a:r>
            <a:r>
              <a:rPr sz="2496" spc="116" dirty="0">
                <a:latin typeface="Verdana"/>
                <a:cs typeface="Verdana"/>
              </a:rPr>
              <a:t>(</a:t>
            </a:r>
            <a:r>
              <a:rPr sz="2496" i="1" spc="116" dirty="0">
                <a:latin typeface="Times New Roman"/>
                <a:cs typeface="Times New Roman"/>
              </a:rPr>
              <a:t>x</a:t>
            </a:r>
            <a:r>
              <a:rPr sz="2637" spc="174" baseline="-12222" dirty="0">
                <a:latin typeface="Times New Roman"/>
                <a:cs typeface="Times New Roman"/>
              </a:rPr>
              <a:t>4</a:t>
            </a:r>
            <a:r>
              <a:rPr sz="2496" i="1" spc="116" dirty="0">
                <a:latin typeface="Times New Roman"/>
                <a:cs typeface="Times New Roman"/>
              </a:rPr>
              <a:t>,</a:t>
            </a:r>
            <a:r>
              <a:rPr sz="2496" i="1" spc="-211" dirty="0">
                <a:latin typeface="Times New Roman"/>
                <a:cs typeface="Times New Roman"/>
              </a:rPr>
              <a:t> </a:t>
            </a:r>
            <a:r>
              <a:rPr sz="2496" i="1" spc="60" dirty="0">
                <a:latin typeface="Times New Roman"/>
                <a:cs typeface="Times New Roman"/>
              </a:rPr>
              <a:t>y</a:t>
            </a:r>
            <a:r>
              <a:rPr sz="2637" spc="89" baseline="-12222" dirty="0">
                <a:latin typeface="Times New Roman"/>
                <a:cs typeface="Times New Roman"/>
              </a:rPr>
              <a:t>4</a:t>
            </a:r>
            <a:r>
              <a:rPr sz="2496" spc="60" dirty="0">
                <a:latin typeface="Verdana"/>
                <a:cs typeface="Verdana"/>
              </a:rPr>
              <a:t>)</a:t>
            </a:r>
            <a:endParaRPr sz="2496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587258" y="5768578"/>
            <a:ext cx="482203" cy="276820"/>
          </a:xfrm>
          <a:custGeom>
            <a:avLst/>
            <a:gdLst/>
            <a:ahLst/>
            <a:cxnLst/>
            <a:rect l="l" t="t" r="r" b="b"/>
            <a:pathLst>
              <a:path w="685800" h="393700">
                <a:moveTo>
                  <a:pt x="487312" y="223382"/>
                </a:moveTo>
                <a:lnTo>
                  <a:pt x="685800" y="223382"/>
                </a:lnTo>
                <a:lnTo>
                  <a:pt x="342900" y="393700"/>
                </a:lnTo>
                <a:lnTo>
                  <a:pt x="0" y="223382"/>
                </a:lnTo>
                <a:lnTo>
                  <a:pt x="198487" y="223382"/>
                </a:lnTo>
                <a:lnTo>
                  <a:pt x="198487" y="0"/>
                </a:lnTo>
                <a:lnTo>
                  <a:pt x="487312" y="0"/>
                </a:lnTo>
                <a:lnTo>
                  <a:pt x="487312" y="22338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7" name="object 27"/>
          <p:cNvSpPr txBox="1"/>
          <p:nvPr/>
        </p:nvSpPr>
        <p:spPr>
          <a:xfrm>
            <a:off x="7139062" y="6145142"/>
            <a:ext cx="1376957" cy="39625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>
              <a:spcBef>
                <a:spcPts val="95"/>
              </a:spcBef>
              <a:tabLst>
                <a:tab pos="426824" algn="l"/>
                <a:tab pos="813466" algn="l"/>
                <a:tab pos="1201000" algn="l"/>
              </a:tabLst>
            </a:pPr>
            <a:r>
              <a:rPr sz="2496" i="1" spc="-35" dirty="0">
                <a:latin typeface="Arial"/>
                <a:cs typeface="Arial"/>
              </a:rPr>
              <a:t>a</a:t>
            </a:r>
            <a:r>
              <a:rPr sz="2496" i="1" spc="-18" dirty="0">
                <a:latin typeface="Arial"/>
                <a:cs typeface="Arial"/>
              </a:rPr>
              <a:t>,</a:t>
            </a:r>
            <a:r>
              <a:rPr sz="2496" i="1" dirty="0">
                <a:latin typeface="Arial"/>
                <a:cs typeface="Arial"/>
              </a:rPr>
              <a:t>	</a:t>
            </a:r>
            <a:r>
              <a:rPr sz="2496" i="1" spc="-309" dirty="0">
                <a:latin typeface="Arial"/>
                <a:cs typeface="Arial"/>
              </a:rPr>
              <a:t>b</a:t>
            </a:r>
            <a:r>
              <a:rPr sz="2496" i="1" spc="7" dirty="0">
                <a:latin typeface="Arial"/>
                <a:cs typeface="Arial"/>
              </a:rPr>
              <a:t>,</a:t>
            </a:r>
            <a:r>
              <a:rPr sz="2496" i="1" dirty="0">
                <a:latin typeface="Arial"/>
                <a:cs typeface="Arial"/>
              </a:rPr>
              <a:t>	</a:t>
            </a:r>
            <a:r>
              <a:rPr sz="2496" i="1" spc="-102" dirty="0">
                <a:latin typeface="Arial"/>
                <a:cs typeface="Arial"/>
              </a:rPr>
              <a:t>c</a:t>
            </a:r>
            <a:r>
              <a:rPr sz="2496" i="1" spc="-56" dirty="0">
                <a:latin typeface="Arial"/>
                <a:cs typeface="Arial"/>
              </a:rPr>
              <a:t>,</a:t>
            </a:r>
            <a:r>
              <a:rPr sz="2496" i="1" dirty="0">
                <a:latin typeface="Arial"/>
                <a:cs typeface="Arial"/>
              </a:rPr>
              <a:t>	</a:t>
            </a:r>
            <a:r>
              <a:rPr sz="2496" i="1" spc="-77" dirty="0">
                <a:latin typeface="Arial"/>
                <a:cs typeface="Arial"/>
              </a:rPr>
              <a:t>d</a:t>
            </a:r>
            <a:endParaRPr sz="249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432" y="81991"/>
            <a:ext cx="7120077" cy="686126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b="1" spc="-4" dirty="0">
                <a:solidFill>
                  <a:srgbClr val="FF0000"/>
                </a:solidFill>
              </a:rPr>
              <a:t>Example:</a:t>
            </a:r>
            <a:r>
              <a:rPr b="1" spc="-39" dirty="0">
                <a:solidFill>
                  <a:srgbClr val="FF0000"/>
                </a:solidFill>
              </a:rPr>
              <a:t> </a:t>
            </a:r>
            <a:r>
              <a:rPr b="1" spc="-4" dirty="0">
                <a:solidFill>
                  <a:srgbClr val="FF0000"/>
                </a:solidFill>
              </a:rPr>
              <a:t>Zooming-in</a:t>
            </a:r>
          </a:p>
        </p:txBody>
      </p:sp>
      <p:sp>
        <p:nvSpPr>
          <p:cNvPr id="3" name="object 3"/>
          <p:cNvSpPr/>
          <p:nvPr/>
        </p:nvSpPr>
        <p:spPr>
          <a:xfrm>
            <a:off x="1602084" y="993019"/>
            <a:ext cx="8972253" cy="5778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 txBox="1"/>
          <p:nvPr/>
        </p:nvSpPr>
        <p:spPr>
          <a:xfrm>
            <a:off x="1720453" y="1250156"/>
            <a:ext cx="2028825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dirty="0">
                <a:latin typeface="Arial"/>
                <a:cs typeface="Arial"/>
              </a:rPr>
              <a:t>nearest</a:t>
            </a:r>
            <a:r>
              <a:rPr sz="2109" spc="-67" dirty="0">
                <a:latin typeface="Arial"/>
                <a:cs typeface="Arial"/>
              </a:rPr>
              <a:t> </a:t>
            </a:r>
            <a:r>
              <a:rPr sz="2109" dirty="0">
                <a:latin typeface="Arial"/>
                <a:cs typeface="Arial"/>
              </a:rPr>
              <a:t>neighbor</a:t>
            </a:r>
            <a:endParaRPr sz="2109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2453" y="1250156"/>
            <a:ext cx="881807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dirty="0">
                <a:latin typeface="Arial"/>
                <a:cs typeface="Arial"/>
              </a:rPr>
              <a:t>bilinear</a:t>
            </a:r>
            <a:endParaRPr sz="2109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6916" y="239303"/>
            <a:ext cx="6820789" cy="686126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b="1" spc="-4" dirty="0">
                <a:solidFill>
                  <a:srgbClr val="FF0000"/>
                </a:solidFill>
              </a:rPr>
              <a:t>Image</a:t>
            </a:r>
            <a:r>
              <a:rPr b="1" spc="-35" dirty="0">
                <a:solidFill>
                  <a:srgbClr val="FF0000"/>
                </a:solidFill>
              </a:rPr>
              <a:t> </a:t>
            </a:r>
            <a:r>
              <a:rPr b="1" spc="-4" dirty="0">
                <a:solidFill>
                  <a:srgbClr val="FF0000"/>
                </a:solidFill>
              </a:rPr>
              <a:t>Interpolation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69086" y="1400175"/>
            <a:ext cx="1976140" cy="995201"/>
          </a:xfrm>
          <a:prstGeom prst="rect">
            <a:avLst/>
          </a:prstGeom>
        </p:spPr>
        <p:txBody>
          <a:bodyPr vert="horz" wrap="square" lIns="0" tIns="126802" rIns="0" bIns="0" rtlCol="0">
            <a:spAutoFit/>
          </a:bodyPr>
          <a:lstStyle/>
          <a:p>
            <a:pPr marL="276810" indent="-267881">
              <a:spcBef>
                <a:spcPts val="998"/>
              </a:spcBef>
              <a:buSzPct val="125000"/>
              <a:buChar char="•"/>
              <a:tabLst>
                <a:tab pos="276364" algn="l"/>
                <a:tab pos="276810" algn="l"/>
                <a:tab pos="1318867" algn="l"/>
              </a:tabLst>
            </a:pPr>
            <a:r>
              <a:rPr sz="2109" dirty="0">
                <a:latin typeface="Arial"/>
                <a:cs typeface="Arial"/>
              </a:rPr>
              <a:t>Bilinear	N =</a:t>
            </a:r>
            <a:r>
              <a:rPr sz="2109" spc="-70" dirty="0">
                <a:latin typeface="Arial"/>
                <a:cs typeface="Arial"/>
              </a:rPr>
              <a:t> </a:t>
            </a:r>
            <a:r>
              <a:rPr sz="2109" dirty="0">
                <a:latin typeface="Arial"/>
                <a:cs typeface="Arial"/>
              </a:rPr>
              <a:t>1</a:t>
            </a:r>
            <a:endParaRPr sz="2109">
              <a:latin typeface="Arial"/>
              <a:cs typeface="Arial"/>
            </a:endParaRPr>
          </a:p>
          <a:p>
            <a:pPr marL="276810" indent="-267881">
              <a:spcBef>
                <a:spcPts val="1687"/>
              </a:spcBef>
              <a:buSzPct val="125000"/>
              <a:buChar char="•"/>
              <a:tabLst>
                <a:tab pos="276364" algn="l"/>
                <a:tab pos="276810" algn="l"/>
                <a:tab pos="1288955" algn="l"/>
              </a:tabLst>
            </a:pPr>
            <a:r>
              <a:rPr sz="2109" dirty="0">
                <a:latin typeface="Arial"/>
                <a:cs typeface="Arial"/>
              </a:rPr>
              <a:t>Bicubic	N =</a:t>
            </a:r>
            <a:r>
              <a:rPr sz="2109" spc="-70" dirty="0">
                <a:latin typeface="Arial"/>
                <a:cs typeface="Arial"/>
              </a:rPr>
              <a:t> </a:t>
            </a:r>
            <a:r>
              <a:rPr sz="2109" dirty="0">
                <a:latin typeface="Arial"/>
                <a:cs typeface="Arial"/>
              </a:rPr>
              <a:t>3</a:t>
            </a:r>
            <a:endParaRPr sz="2109">
              <a:latin typeface="Arial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36D7630-C87B-4F03-A20F-D1DC36423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672" y="2941921"/>
            <a:ext cx="5786438" cy="32195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AE3BEB-90C6-47FC-B1CF-730AAEB3390E}"/>
              </a:ext>
            </a:extLst>
          </p:cNvPr>
          <p:cNvSpPr/>
          <p:nvPr/>
        </p:nvSpPr>
        <p:spPr>
          <a:xfrm>
            <a:off x="888066" y="249371"/>
            <a:ext cx="795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MT"/>
              </a:rPr>
              <a:t>Linear Versus Nonlinear Operations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9E6865-1CCC-40E3-99D0-B19E63313631}"/>
              </a:ext>
            </a:extLst>
          </p:cNvPr>
          <p:cNvSpPr/>
          <p:nvPr/>
        </p:nvSpPr>
        <p:spPr>
          <a:xfrm>
            <a:off x="969819" y="1089969"/>
            <a:ext cx="9836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MT"/>
              </a:rPr>
              <a:t>Consider a general operator,</a:t>
            </a:r>
            <a:r>
              <a:rPr lang="en-US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ℋ</a:t>
            </a:r>
            <a:r>
              <a:rPr lang="en-US" sz="2800" dirty="0">
                <a:latin typeface="ArialMT"/>
              </a:rPr>
              <a:t>, that produces an output image, </a:t>
            </a:r>
            <a:r>
              <a:rPr lang="en-US" sz="2800" b="1" i="1" dirty="0">
                <a:solidFill>
                  <a:srgbClr val="FF0000"/>
                </a:solidFill>
                <a:latin typeface="Arial,Italic"/>
              </a:rPr>
              <a:t>g</a:t>
            </a:r>
            <a:r>
              <a:rPr lang="en-US" sz="2800" b="1" dirty="0">
                <a:solidFill>
                  <a:srgbClr val="FF0000"/>
                </a:solidFill>
                <a:latin typeface="ArialMT"/>
              </a:rPr>
              <a:t>(</a:t>
            </a:r>
            <a:r>
              <a:rPr lang="en-US" sz="2800" b="1" i="1" dirty="0">
                <a:solidFill>
                  <a:srgbClr val="FF0000"/>
                </a:solidFill>
                <a:latin typeface="Arial,Italic"/>
              </a:rPr>
              <a:t>x</a:t>
            </a:r>
            <a:r>
              <a:rPr lang="en-US" sz="2800" b="1" dirty="0">
                <a:solidFill>
                  <a:srgbClr val="FF0000"/>
                </a:solidFill>
                <a:latin typeface="ArialMT"/>
              </a:rPr>
              <a:t>, </a:t>
            </a:r>
            <a:r>
              <a:rPr lang="en-US" sz="2800" b="1" i="1" dirty="0">
                <a:solidFill>
                  <a:srgbClr val="FF0000"/>
                </a:solidFill>
                <a:latin typeface="Arial,Italic"/>
              </a:rPr>
              <a:t>y</a:t>
            </a:r>
            <a:r>
              <a:rPr lang="en-US" sz="2800" b="1" dirty="0">
                <a:solidFill>
                  <a:srgbClr val="FF0000"/>
                </a:solidFill>
                <a:latin typeface="ArialMT"/>
              </a:rPr>
              <a:t>)</a:t>
            </a:r>
            <a:r>
              <a:rPr lang="en-US" sz="2800" dirty="0">
                <a:latin typeface="ArialMT"/>
              </a:rPr>
              <a:t>, from a given input image, </a:t>
            </a:r>
            <a:r>
              <a:rPr lang="en-US" sz="2800" b="1" i="1" dirty="0">
                <a:solidFill>
                  <a:srgbClr val="FF0000"/>
                </a:solidFill>
                <a:latin typeface="Arial,Italic"/>
              </a:rPr>
              <a:t>f</a:t>
            </a:r>
            <a:r>
              <a:rPr lang="en-US" sz="2800" b="1" dirty="0">
                <a:solidFill>
                  <a:srgbClr val="FF0000"/>
                </a:solidFill>
                <a:latin typeface="ArialMT"/>
              </a:rPr>
              <a:t>(</a:t>
            </a:r>
            <a:r>
              <a:rPr lang="en-US" sz="2800" b="1" i="1" dirty="0">
                <a:solidFill>
                  <a:srgbClr val="FF0000"/>
                </a:solidFill>
                <a:latin typeface="Arial,Italic"/>
              </a:rPr>
              <a:t>x</a:t>
            </a:r>
            <a:r>
              <a:rPr lang="en-US" sz="2800" b="1" dirty="0">
                <a:solidFill>
                  <a:srgbClr val="FF0000"/>
                </a:solidFill>
                <a:latin typeface="ArialMT"/>
              </a:rPr>
              <a:t>, </a:t>
            </a:r>
            <a:r>
              <a:rPr lang="en-US" sz="2800" b="1" i="1" dirty="0">
                <a:solidFill>
                  <a:srgbClr val="FF0000"/>
                </a:solidFill>
                <a:latin typeface="Arial,Italic"/>
              </a:rPr>
              <a:t>y</a:t>
            </a:r>
            <a:r>
              <a:rPr lang="en-US" sz="2800" b="1" dirty="0">
                <a:solidFill>
                  <a:srgbClr val="FF0000"/>
                </a:solidFill>
                <a:latin typeface="ArialMT"/>
              </a:rPr>
              <a:t>)</a:t>
            </a:r>
            <a:r>
              <a:rPr lang="en-US" sz="2800" dirty="0">
                <a:latin typeface="ArialMT"/>
              </a:rPr>
              <a:t>: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A75B3F-069F-4FC3-BDB0-ED3EBCF647AA}"/>
              </a:ext>
            </a:extLst>
          </p:cNvPr>
          <p:cNvSpPr/>
          <p:nvPr/>
        </p:nvSpPr>
        <p:spPr>
          <a:xfrm>
            <a:off x="3796145" y="2376984"/>
            <a:ext cx="5172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ambriaMath"/>
              </a:rPr>
              <a:t>g(x, y) = </a:t>
            </a:r>
            <a:r>
              <a:rPr lang="en-US" sz="4000" b="1" dirty="0">
                <a:solidFill>
                  <a:srgbClr val="FF0000"/>
                </a:solidFill>
                <a:latin typeface="CambriaMath"/>
              </a:rPr>
              <a:t>ℋ</a:t>
            </a:r>
            <a:r>
              <a:rPr lang="en-US" sz="4000" dirty="0">
                <a:solidFill>
                  <a:srgbClr val="333333"/>
                </a:solidFill>
                <a:latin typeface="CambriaMath"/>
              </a:rPr>
              <a:t>[</a:t>
            </a:r>
            <a:r>
              <a:rPr lang="en-US" sz="4000" dirty="0">
                <a:solidFill>
                  <a:srgbClr val="000000"/>
                </a:solidFill>
                <a:latin typeface="CambriaMath"/>
              </a:rPr>
              <a:t>f</a:t>
            </a:r>
            <a:r>
              <a:rPr lang="en-US" sz="4000" dirty="0">
                <a:solidFill>
                  <a:srgbClr val="333333"/>
                </a:solidFill>
                <a:latin typeface="CambriaMath"/>
              </a:rPr>
              <a:t>(x, y)]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0ED30-5CF2-48B0-9C21-BF208A8F1165}"/>
              </a:ext>
            </a:extLst>
          </p:cNvPr>
          <p:cNvSpPr/>
          <p:nvPr/>
        </p:nvSpPr>
        <p:spPr>
          <a:xfrm>
            <a:off x="1062181" y="3380180"/>
            <a:ext cx="109081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MT"/>
              </a:rPr>
              <a:t>Given two arbitrary constants, </a:t>
            </a:r>
            <a:r>
              <a:rPr lang="en-US" sz="2800" b="1" i="1" dirty="0">
                <a:latin typeface="Arial,Italic"/>
              </a:rPr>
              <a:t>a</a:t>
            </a:r>
            <a:r>
              <a:rPr lang="en-US" sz="2800" i="1" dirty="0">
                <a:latin typeface="Arial,Italic"/>
              </a:rPr>
              <a:t> </a:t>
            </a:r>
            <a:r>
              <a:rPr lang="en-US" sz="2800" dirty="0">
                <a:latin typeface="ArialMT"/>
              </a:rPr>
              <a:t>and </a:t>
            </a:r>
            <a:r>
              <a:rPr lang="en-US" sz="2800" b="1" i="1" dirty="0">
                <a:latin typeface="Arial,Italic"/>
              </a:rPr>
              <a:t>b</a:t>
            </a:r>
            <a:r>
              <a:rPr lang="en-US" sz="2800" dirty="0">
                <a:latin typeface="ArialMT"/>
              </a:rPr>
              <a:t>, and two arbitrary images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baseline="-25000" dirty="0">
                <a:solidFill>
                  <a:srgbClr val="FF0000"/>
                </a:solidFill>
              </a:rPr>
              <a:t>1</a:t>
            </a:r>
            <a:r>
              <a:rPr lang="en-US" sz="2800" b="1" dirty="0">
                <a:solidFill>
                  <a:srgbClr val="FF0000"/>
                </a:solidFill>
              </a:rPr>
              <a:t>(x, y)</a:t>
            </a:r>
            <a:r>
              <a:rPr lang="en-US" sz="2800" b="1" dirty="0">
                <a:solidFill>
                  <a:srgbClr val="FF0000"/>
                </a:solidFill>
                <a:latin typeface="ArialMT"/>
              </a:rPr>
              <a:t> </a:t>
            </a:r>
            <a:r>
              <a:rPr lang="en-US" sz="2800" dirty="0">
                <a:latin typeface="ArialMT"/>
              </a:rPr>
              <a:t>and </a:t>
            </a:r>
            <a:r>
              <a:rPr lang="en-US" sz="2800" b="1" dirty="0">
                <a:solidFill>
                  <a:srgbClr val="FF0000"/>
                </a:solidFill>
                <a:latin typeface="ArialMT"/>
              </a:rPr>
              <a:t>f</a:t>
            </a:r>
            <a:r>
              <a:rPr lang="en-US" sz="2800" b="1" baseline="-25000" dirty="0">
                <a:solidFill>
                  <a:srgbClr val="FF0000"/>
                </a:solidFill>
                <a:latin typeface="ArialMT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ArialMT"/>
              </a:rPr>
              <a:t>(x, y) </a:t>
            </a:r>
            <a:r>
              <a:rPr lang="en-US" sz="2800" dirty="0">
                <a:latin typeface="ArialMT"/>
              </a:rPr>
              <a:t>is said to be a </a:t>
            </a:r>
            <a:r>
              <a:rPr lang="en-US" sz="2800" b="1" i="1" dirty="0">
                <a:solidFill>
                  <a:srgbClr val="FF0000"/>
                </a:solidFill>
                <a:latin typeface="Arial,Italic"/>
              </a:rPr>
              <a:t>linear operator </a:t>
            </a:r>
            <a:r>
              <a:rPr lang="en-US" sz="2800" dirty="0">
                <a:latin typeface="ArialMT"/>
              </a:rPr>
              <a:t>if: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872A35-42C2-4EE2-B6F0-DC939F2AFE13}"/>
              </a:ext>
            </a:extLst>
          </p:cNvPr>
          <p:cNvSpPr/>
          <p:nvPr/>
        </p:nvSpPr>
        <p:spPr>
          <a:xfrm>
            <a:off x="1727200" y="4698925"/>
            <a:ext cx="87791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Math"/>
              </a:rPr>
              <a:t>ℋ </a:t>
            </a:r>
            <a:r>
              <a:rPr lang="en-US" sz="2800" b="1" dirty="0">
                <a:latin typeface="CambriaMath"/>
              </a:rPr>
              <a:t>[</a:t>
            </a:r>
            <a:r>
              <a:rPr lang="en-US" sz="2800" b="1" dirty="0">
                <a:solidFill>
                  <a:srgbClr val="0070C0"/>
                </a:solidFill>
                <a:latin typeface="CambriaMath"/>
              </a:rPr>
              <a:t>a</a:t>
            </a:r>
            <a:r>
              <a:rPr lang="en-US" sz="2800" b="1" dirty="0">
                <a:latin typeface="CambriaMath"/>
              </a:rPr>
              <a:t> f</a:t>
            </a:r>
            <a:r>
              <a:rPr lang="en-US" sz="2800" b="1" baseline="-25000" dirty="0">
                <a:latin typeface="CambriaMath"/>
              </a:rPr>
              <a:t>1</a:t>
            </a:r>
            <a:r>
              <a:rPr lang="en-US" sz="2800" b="1" dirty="0">
                <a:latin typeface="CambriaMath"/>
              </a:rPr>
              <a:t>(x, y) + </a:t>
            </a:r>
            <a:r>
              <a:rPr lang="en-US" sz="2800" b="1" dirty="0">
                <a:solidFill>
                  <a:srgbClr val="0070C0"/>
                </a:solidFill>
                <a:latin typeface="CambriaMath"/>
              </a:rPr>
              <a:t>b</a:t>
            </a:r>
            <a:r>
              <a:rPr lang="en-US" sz="2800" b="1" dirty="0">
                <a:latin typeface="CambriaMath"/>
              </a:rPr>
              <a:t> f</a:t>
            </a:r>
            <a:r>
              <a:rPr lang="en-US" sz="2800" b="1" baseline="-25000" dirty="0">
                <a:latin typeface="CambriaMath"/>
              </a:rPr>
              <a:t>2</a:t>
            </a:r>
            <a:r>
              <a:rPr lang="en-US" sz="2800" b="1" dirty="0">
                <a:latin typeface="CambriaMath"/>
              </a:rPr>
              <a:t>(x, y)] </a:t>
            </a:r>
            <a:r>
              <a:rPr lang="en-US" sz="3200" b="1" dirty="0">
                <a:latin typeface="CambriaMath"/>
              </a:rPr>
              <a:t>=</a:t>
            </a:r>
            <a:r>
              <a:rPr lang="en-US" sz="2800" b="1" dirty="0">
                <a:latin typeface="CambriaMath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Math"/>
              </a:rPr>
              <a:t>ℋ </a:t>
            </a:r>
            <a:r>
              <a:rPr lang="en-US" sz="2800" b="1" dirty="0">
                <a:latin typeface="CambriaMath"/>
              </a:rPr>
              <a:t>[</a:t>
            </a:r>
            <a:r>
              <a:rPr lang="en-US" sz="2800" b="1" dirty="0">
                <a:solidFill>
                  <a:srgbClr val="0070C0"/>
                </a:solidFill>
                <a:latin typeface="CambriaMath"/>
              </a:rPr>
              <a:t>a </a:t>
            </a:r>
            <a:r>
              <a:rPr lang="en-US" sz="2800" b="1" dirty="0">
                <a:latin typeface="CambriaMath"/>
              </a:rPr>
              <a:t>f</a:t>
            </a:r>
            <a:r>
              <a:rPr lang="en-US" sz="2800" b="1" baseline="-25000" dirty="0">
                <a:latin typeface="CambriaMath"/>
              </a:rPr>
              <a:t>1</a:t>
            </a:r>
            <a:r>
              <a:rPr lang="en-US" sz="2800" b="1" dirty="0">
                <a:latin typeface="CambriaMath"/>
              </a:rPr>
              <a:t>(x, y)] + </a:t>
            </a:r>
            <a:r>
              <a:rPr lang="en-US" sz="2800" b="1" dirty="0">
                <a:solidFill>
                  <a:srgbClr val="FF0000"/>
                </a:solidFill>
                <a:latin typeface="CambriaMath"/>
              </a:rPr>
              <a:t>ℋ</a:t>
            </a:r>
            <a:r>
              <a:rPr lang="en-US" sz="2800" b="1" dirty="0">
                <a:solidFill>
                  <a:srgbClr val="FF0000"/>
                </a:solidFill>
                <a:latin typeface="ArialMT"/>
              </a:rPr>
              <a:t> </a:t>
            </a:r>
            <a:r>
              <a:rPr lang="en-US" sz="2800" b="1" dirty="0">
                <a:latin typeface="ArialMT"/>
              </a:rPr>
              <a:t>[</a:t>
            </a:r>
            <a:r>
              <a:rPr lang="en-US" sz="2800" b="1" dirty="0">
                <a:solidFill>
                  <a:srgbClr val="0070C0"/>
                </a:solidFill>
                <a:latin typeface="CambriaMath"/>
              </a:rPr>
              <a:t>b </a:t>
            </a:r>
            <a:r>
              <a:rPr lang="en-US" sz="2800" b="1" dirty="0">
                <a:latin typeface="ArialMT"/>
              </a:rPr>
              <a:t>f</a:t>
            </a:r>
            <a:r>
              <a:rPr lang="en-US" sz="2800" b="1" baseline="-25000" dirty="0">
                <a:latin typeface="ArialMT"/>
              </a:rPr>
              <a:t>2</a:t>
            </a:r>
            <a:r>
              <a:rPr lang="en-US" sz="2800" b="1" dirty="0">
                <a:latin typeface="ArialMT"/>
              </a:rPr>
              <a:t>(x, y)]</a:t>
            </a:r>
          </a:p>
          <a:p>
            <a:r>
              <a:rPr lang="en-US" sz="2800" b="1" dirty="0">
                <a:latin typeface="ArialMT"/>
              </a:rPr>
              <a:t>                                   = </a:t>
            </a:r>
            <a:r>
              <a:rPr lang="en-US" sz="2800" b="1" dirty="0">
                <a:solidFill>
                  <a:srgbClr val="0070C0"/>
                </a:solidFill>
                <a:latin typeface="CambriaMath"/>
              </a:rPr>
              <a:t>a </a:t>
            </a:r>
            <a:r>
              <a:rPr lang="en-US" sz="2800" b="1" dirty="0">
                <a:solidFill>
                  <a:srgbClr val="FF0000"/>
                </a:solidFill>
                <a:latin typeface="CambriaMath"/>
              </a:rPr>
              <a:t>ℋ </a:t>
            </a:r>
            <a:r>
              <a:rPr lang="en-US" sz="2800" b="1" dirty="0">
                <a:latin typeface="CambriaMath"/>
              </a:rPr>
              <a:t>[f</a:t>
            </a:r>
            <a:r>
              <a:rPr lang="en-US" sz="2800" b="1" baseline="-25000" dirty="0">
                <a:latin typeface="CambriaMath"/>
              </a:rPr>
              <a:t>1</a:t>
            </a:r>
            <a:r>
              <a:rPr lang="en-US" sz="2800" b="1" dirty="0">
                <a:latin typeface="CambriaMath"/>
              </a:rPr>
              <a:t>(x, y)] + </a:t>
            </a:r>
            <a:r>
              <a:rPr lang="en-US" sz="2800" b="1" dirty="0">
                <a:solidFill>
                  <a:srgbClr val="0070C0"/>
                </a:solidFill>
                <a:latin typeface="CambriaMath"/>
              </a:rPr>
              <a:t>b </a:t>
            </a:r>
            <a:r>
              <a:rPr lang="en-US" sz="2800" b="1" dirty="0">
                <a:solidFill>
                  <a:srgbClr val="FF0000"/>
                </a:solidFill>
                <a:latin typeface="CambriaMath"/>
              </a:rPr>
              <a:t>ℋ</a:t>
            </a:r>
            <a:r>
              <a:rPr lang="en-US" sz="2800" b="1" dirty="0">
                <a:solidFill>
                  <a:srgbClr val="FF0000"/>
                </a:solidFill>
                <a:latin typeface="ArialMT"/>
              </a:rPr>
              <a:t> </a:t>
            </a:r>
            <a:r>
              <a:rPr lang="en-US" sz="2800" b="1" dirty="0">
                <a:latin typeface="ArialMT"/>
              </a:rPr>
              <a:t>[f</a:t>
            </a:r>
            <a:r>
              <a:rPr lang="en-US" sz="2800" b="1" baseline="-25000" dirty="0">
                <a:latin typeface="ArialMT"/>
              </a:rPr>
              <a:t>2</a:t>
            </a:r>
            <a:r>
              <a:rPr lang="en-US" sz="2800" b="1" dirty="0">
                <a:latin typeface="ArialMT"/>
              </a:rPr>
              <a:t>(x, y)]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MT"/>
              </a:rPr>
              <a:t>                                   </a:t>
            </a:r>
            <a:r>
              <a:rPr lang="en-US" sz="2800" b="1" i="1" dirty="0">
                <a:latin typeface="ArialMT"/>
              </a:rPr>
              <a:t>=</a:t>
            </a:r>
            <a:r>
              <a:rPr lang="en-US" sz="2800" b="1" dirty="0">
                <a:latin typeface="ArialMT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MT"/>
              </a:rPr>
              <a:t>a</a:t>
            </a:r>
            <a:r>
              <a:rPr lang="en-US" sz="2800" b="1" dirty="0">
                <a:latin typeface="ArialMT"/>
              </a:rPr>
              <a:t> g</a:t>
            </a:r>
            <a:r>
              <a:rPr lang="en-US" sz="2800" b="1" baseline="-25000" dirty="0">
                <a:latin typeface="ArialMT"/>
              </a:rPr>
              <a:t>1</a:t>
            </a:r>
            <a:r>
              <a:rPr lang="en-US" sz="2800" b="1" dirty="0">
                <a:latin typeface="ArialMT"/>
              </a:rPr>
              <a:t>(x, y) + </a:t>
            </a:r>
            <a:r>
              <a:rPr lang="en-US" sz="2800" b="1" dirty="0">
                <a:solidFill>
                  <a:srgbClr val="0070C0"/>
                </a:solidFill>
                <a:latin typeface="ArialMT"/>
              </a:rPr>
              <a:t>b</a:t>
            </a:r>
            <a:r>
              <a:rPr lang="en-US" sz="2800" b="1" dirty="0">
                <a:latin typeface="ArialMT"/>
              </a:rPr>
              <a:t> g</a:t>
            </a:r>
            <a:r>
              <a:rPr lang="en-US" sz="2800" b="1" baseline="-25000" dirty="0">
                <a:latin typeface="ArialMT"/>
              </a:rPr>
              <a:t>2</a:t>
            </a:r>
            <a:r>
              <a:rPr lang="en-US" sz="2800" b="1" dirty="0">
                <a:latin typeface="ArialMT"/>
              </a:rPr>
              <a:t>(x, y)</a:t>
            </a:r>
            <a:r>
              <a:rPr lang="en-US" sz="2800" b="1" dirty="0">
                <a:solidFill>
                  <a:srgbClr val="FF0000"/>
                </a:solidFill>
                <a:latin typeface="ArialMT"/>
              </a:rPr>
              <a:t> </a:t>
            </a:r>
            <a:endParaRPr lang="en-US" sz="2800" dirty="0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3175D179-1CA3-48EF-AD69-B5BF73FAB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0" y="3951456"/>
            <a:ext cx="2046288" cy="565150"/>
          </a:xfrm>
          <a:prstGeom prst="wedgeRoundRectCallout">
            <a:avLst>
              <a:gd name="adj1" fmla="val -99236"/>
              <a:gd name="adj2" fmla="val 94663"/>
              <a:gd name="adj3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sz="2800" b="1" dirty="0"/>
              <a:t>Additivity</a:t>
            </a: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470B0097-E75A-4B5E-BDB7-986AAD94C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0" y="5580325"/>
            <a:ext cx="2046288" cy="565150"/>
          </a:xfrm>
          <a:prstGeom prst="wedgeRoundRectCallout">
            <a:avLst>
              <a:gd name="adj1" fmla="val -62883"/>
              <a:gd name="adj2" fmla="val -29265"/>
              <a:gd name="adj3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sz="2400" b="1" dirty="0"/>
              <a:t>Homogeneity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CFB818-BEC1-49B4-97A9-CC1DAA388E0A}"/>
              </a:ext>
            </a:extLst>
          </p:cNvPr>
          <p:cNvSpPr/>
          <p:nvPr/>
        </p:nvSpPr>
        <p:spPr>
          <a:xfrm>
            <a:off x="420252" y="6275435"/>
            <a:ext cx="1016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Math"/>
              </a:rPr>
              <a:t>ℋ</a:t>
            </a:r>
            <a:r>
              <a:rPr lang="en-US" altLang="en-US" sz="2400" dirty="0"/>
              <a:t> is said to be a</a:t>
            </a:r>
            <a:r>
              <a:rPr lang="en-US" altLang="en-US" sz="2400" b="1" dirty="0"/>
              <a:t> nonlinear operator </a:t>
            </a:r>
            <a:r>
              <a:rPr lang="en-US" altLang="en-US" sz="2400" dirty="0"/>
              <a:t>if it does not meet the above qualification.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206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284" y="435952"/>
            <a:ext cx="8865989" cy="686126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b="1" spc="-4" dirty="0">
                <a:solidFill>
                  <a:srgbClr val="FF0000"/>
                </a:solidFill>
              </a:rPr>
              <a:t>Intensity </a:t>
            </a:r>
            <a:r>
              <a:rPr b="1" spc="-11" dirty="0">
                <a:solidFill>
                  <a:srgbClr val="FF0000"/>
                </a:solidFill>
              </a:rPr>
              <a:t>Transformations </a:t>
            </a:r>
            <a:r>
              <a:rPr b="1" spc="-4" dirty="0">
                <a:solidFill>
                  <a:srgbClr val="FF0000"/>
                </a:solidFill>
              </a:rPr>
              <a:t>of</a:t>
            </a:r>
            <a:r>
              <a:rPr b="1" spc="-25" dirty="0">
                <a:solidFill>
                  <a:srgbClr val="FF0000"/>
                </a:solidFill>
              </a:rPr>
              <a:t> </a:t>
            </a:r>
            <a:r>
              <a:rPr b="1" spc="-4" dirty="0">
                <a:solidFill>
                  <a:srgbClr val="FF0000"/>
                </a:solidFill>
              </a:rPr>
              <a:t>Images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37896" y="2497799"/>
            <a:ext cx="2838747" cy="39625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>
              <a:spcBef>
                <a:spcPts val="95"/>
              </a:spcBef>
            </a:pPr>
            <a:r>
              <a:rPr sz="2496" i="1" spc="-14" dirty="0">
                <a:latin typeface="Arial"/>
                <a:cs typeface="Arial"/>
              </a:rPr>
              <a:t>g</a:t>
            </a:r>
            <a:r>
              <a:rPr sz="2496" spc="-14" dirty="0">
                <a:latin typeface="Verdana"/>
                <a:cs typeface="Verdana"/>
              </a:rPr>
              <a:t>(</a:t>
            </a:r>
            <a:r>
              <a:rPr sz="2496" i="1" spc="-14" dirty="0">
                <a:latin typeface="Arial"/>
                <a:cs typeface="Arial"/>
              </a:rPr>
              <a:t>x,</a:t>
            </a:r>
            <a:r>
              <a:rPr sz="2496" i="1" spc="-285" dirty="0">
                <a:latin typeface="Arial"/>
                <a:cs typeface="Arial"/>
              </a:rPr>
              <a:t> </a:t>
            </a:r>
            <a:r>
              <a:rPr sz="2496" i="1" spc="-39" dirty="0">
                <a:latin typeface="Arial"/>
                <a:cs typeface="Arial"/>
              </a:rPr>
              <a:t>y</a:t>
            </a:r>
            <a:r>
              <a:rPr sz="2496" spc="-39" dirty="0">
                <a:latin typeface="Verdana"/>
                <a:cs typeface="Verdana"/>
              </a:rPr>
              <a:t>)</a:t>
            </a:r>
            <a:r>
              <a:rPr sz="2496" spc="-190" dirty="0">
                <a:latin typeface="Verdana"/>
                <a:cs typeface="Verdana"/>
              </a:rPr>
              <a:t> </a:t>
            </a:r>
            <a:r>
              <a:rPr sz="2496" spc="-80" dirty="0">
                <a:latin typeface="Verdana"/>
                <a:cs typeface="Verdana"/>
              </a:rPr>
              <a:t>=</a:t>
            </a:r>
            <a:r>
              <a:rPr sz="2496" spc="-190" dirty="0">
                <a:latin typeface="Verdana"/>
                <a:cs typeface="Verdana"/>
              </a:rPr>
              <a:t> </a:t>
            </a:r>
            <a:r>
              <a:rPr sz="2496" i="1" spc="418" dirty="0">
                <a:latin typeface="Arial"/>
                <a:cs typeface="Arial"/>
              </a:rPr>
              <a:t>T{f</a:t>
            </a:r>
            <a:r>
              <a:rPr sz="2496" i="1" spc="-432" dirty="0">
                <a:latin typeface="Arial"/>
                <a:cs typeface="Arial"/>
              </a:rPr>
              <a:t> </a:t>
            </a:r>
            <a:r>
              <a:rPr sz="2496" spc="14" dirty="0">
                <a:latin typeface="Verdana"/>
                <a:cs typeface="Verdana"/>
              </a:rPr>
              <a:t>(</a:t>
            </a:r>
            <a:r>
              <a:rPr sz="2496" i="1" spc="14" dirty="0">
                <a:latin typeface="Arial"/>
                <a:cs typeface="Arial"/>
              </a:rPr>
              <a:t>x,</a:t>
            </a:r>
            <a:r>
              <a:rPr sz="2496" i="1" spc="-281" dirty="0">
                <a:latin typeface="Arial"/>
                <a:cs typeface="Arial"/>
              </a:rPr>
              <a:t> </a:t>
            </a:r>
            <a:r>
              <a:rPr sz="2496" i="1" spc="112" dirty="0">
                <a:latin typeface="Arial"/>
                <a:cs typeface="Arial"/>
              </a:rPr>
              <a:t>y</a:t>
            </a:r>
            <a:r>
              <a:rPr sz="2496" spc="112" dirty="0">
                <a:latin typeface="Verdana"/>
                <a:cs typeface="Verdana"/>
              </a:rPr>
              <a:t>)</a:t>
            </a:r>
            <a:r>
              <a:rPr sz="2496" i="1" spc="112" dirty="0">
                <a:latin typeface="Arial"/>
                <a:cs typeface="Arial"/>
              </a:rPr>
              <a:t>}</a:t>
            </a:r>
            <a:endParaRPr sz="2496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0399" y="3893344"/>
            <a:ext cx="1447502" cy="658169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428610" marR="3572" indent="-419680">
              <a:spcBef>
                <a:spcPts val="70"/>
              </a:spcBef>
            </a:pPr>
            <a:r>
              <a:rPr sz="2109" spc="-4" dirty="0">
                <a:latin typeface="Arial"/>
                <a:cs typeface="Arial"/>
              </a:rPr>
              <a:t>t</a:t>
            </a:r>
            <a:r>
              <a:rPr sz="2109" dirty="0">
                <a:latin typeface="Arial"/>
                <a:cs typeface="Arial"/>
              </a:rPr>
              <a:t>rans</a:t>
            </a:r>
            <a:r>
              <a:rPr sz="2109" spc="-4" dirty="0">
                <a:latin typeface="Arial"/>
                <a:cs typeface="Arial"/>
              </a:rPr>
              <a:t>f</a:t>
            </a:r>
            <a:r>
              <a:rPr sz="2109" dirty="0">
                <a:latin typeface="Arial"/>
                <a:cs typeface="Arial"/>
              </a:rPr>
              <a:t>ormed  input</a:t>
            </a:r>
            <a:endParaRPr sz="2109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87258" y="3902274"/>
            <a:ext cx="599181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dirty="0">
                <a:latin typeface="Arial"/>
                <a:cs typeface="Arial"/>
              </a:rPr>
              <a:t>input</a:t>
            </a:r>
            <a:endParaRPr sz="2109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24929" y="3034561"/>
            <a:ext cx="867966" cy="867966"/>
          </a:xfrm>
          <a:custGeom>
            <a:avLst/>
            <a:gdLst/>
            <a:ahLst/>
            <a:cxnLst/>
            <a:rect l="l" t="t" r="r" b="b"/>
            <a:pathLst>
              <a:path w="1234440" h="1234439">
                <a:moveTo>
                  <a:pt x="0" y="0"/>
                </a:moveTo>
                <a:lnTo>
                  <a:pt x="4490" y="4490"/>
                </a:lnTo>
                <a:lnTo>
                  <a:pt x="1234078" y="123407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/>
          <p:nvPr/>
        </p:nvSpPr>
        <p:spPr>
          <a:xfrm>
            <a:off x="6899672" y="3009305"/>
            <a:ext cx="57150" cy="5715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26936" y="80822"/>
                </a:lnTo>
                <a:lnTo>
                  <a:pt x="40411" y="40411"/>
                </a:lnTo>
                <a:lnTo>
                  <a:pt x="80822" y="269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4229695" y="3034561"/>
            <a:ext cx="867966" cy="867966"/>
          </a:xfrm>
          <a:custGeom>
            <a:avLst/>
            <a:gdLst/>
            <a:ahLst/>
            <a:cxnLst/>
            <a:rect l="l" t="t" r="r" b="b"/>
            <a:pathLst>
              <a:path w="1234439" h="1234439">
                <a:moveTo>
                  <a:pt x="1234079" y="0"/>
                </a:moveTo>
                <a:lnTo>
                  <a:pt x="1229588" y="4490"/>
                </a:lnTo>
                <a:lnTo>
                  <a:pt x="0" y="123407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5065835" y="3009305"/>
            <a:ext cx="57150" cy="5715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80822" y="0"/>
                </a:moveTo>
                <a:lnTo>
                  <a:pt x="0" y="26936"/>
                </a:lnTo>
                <a:lnTo>
                  <a:pt x="40411" y="40411"/>
                </a:lnTo>
                <a:lnTo>
                  <a:pt x="53886" y="80822"/>
                </a:lnTo>
                <a:lnTo>
                  <a:pt x="808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143" y="81991"/>
            <a:ext cx="8129962" cy="686126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b="1" spc="-4" dirty="0">
                <a:solidFill>
                  <a:srgbClr val="FF0000"/>
                </a:solidFill>
              </a:rPr>
              <a:t>Example: Shading</a:t>
            </a:r>
            <a:r>
              <a:rPr b="1" spc="-18" dirty="0">
                <a:solidFill>
                  <a:srgbClr val="FF0000"/>
                </a:solidFill>
              </a:rPr>
              <a:t> </a:t>
            </a:r>
            <a:r>
              <a:rPr b="1" spc="-4" dirty="0">
                <a:solidFill>
                  <a:srgbClr val="FF0000"/>
                </a:solidFill>
              </a:rPr>
              <a:t>Correction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0833" y="997980"/>
            <a:ext cx="3214241" cy="39625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>
              <a:spcBef>
                <a:spcPts val="95"/>
              </a:spcBef>
            </a:pPr>
            <a:r>
              <a:rPr sz="2496" i="1" spc="74" dirty="0">
                <a:latin typeface="Times New Roman"/>
                <a:cs typeface="Times New Roman"/>
              </a:rPr>
              <a:t>g</a:t>
            </a:r>
            <a:r>
              <a:rPr sz="2496" spc="74" dirty="0">
                <a:latin typeface="Verdana"/>
                <a:cs typeface="Verdana"/>
              </a:rPr>
              <a:t>(</a:t>
            </a:r>
            <a:r>
              <a:rPr sz="2496" i="1" spc="74" dirty="0">
                <a:latin typeface="Times New Roman"/>
                <a:cs typeface="Times New Roman"/>
              </a:rPr>
              <a:t>x,</a:t>
            </a:r>
            <a:r>
              <a:rPr sz="2496" i="1" spc="-211" dirty="0">
                <a:latin typeface="Times New Roman"/>
                <a:cs typeface="Times New Roman"/>
              </a:rPr>
              <a:t> </a:t>
            </a:r>
            <a:r>
              <a:rPr sz="2496" i="1" spc="28" dirty="0">
                <a:latin typeface="Times New Roman"/>
                <a:cs typeface="Times New Roman"/>
              </a:rPr>
              <a:t>y</a:t>
            </a:r>
            <a:r>
              <a:rPr sz="2496" spc="28" dirty="0">
                <a:latin typeface="Verdana"/>
                <a:cs typeface="Verdana"/>
              </a:rPr>
              <a:t>)</a:t>
            </a:r>
            <a:r>
              <a:rPr sz="2496" spc="-186" dirty="0">
                <a:latin typeface="Verdana"/>
                <a:cs typeface="Verdana"/>
              </a:rPr>
              <a:t> </a:t>
            </a:r>
            <a:r>
              <a:rPr sz="2496" spc="-80" dirty="0">
                <a:latin typeface="Verdana"/>
                <a:cs typeface="Verdana"/>
              </a:rPr>
              <a:t>=</a:t>
            </a:r>
            <a:r>
              <a:rPr sz="2496" spc="-190" dirty="0">
                <a:latin typeface="Verdana"/>
                <a:cs typeface="Verdana"/>
              </a:rPr>
              <a:t> </a:t>
            </a:r>
            <a:r>
              <a:rPr sz="2496" i="1" spc="541" dirty="0">
                <a:latin typeface="Times New Roman"/>
                <a:cs typeface="Times New Roman"/>
              </a:rPr>
              <a:t>f</a:t>
            </a:r>
            <a:r>
              <a:rPr sz="2496" i="1" spc="-358" dirty="0">
                <a:latin typeface="Times New Roman"/>
                <a:cs typeface="Times New Roman"/>
              </a:rPr>
              <a:t> </a:t>
            </a:r>
            <a:r>
              <a:rPr sz="2496" spc="84" dirty="0">
                <a:latin typeface="Verdana"/>
                <a:cs typeface="Verdana"/>
              </a:rPr>
              <a:t>(</a:t>
            </a:r>
            <a:r>
              <a:rPr sz="2496" i="1" spc="84" dirty="0">
                <a:latin typeface="Times New Roman"/>
                <a:cs typeface="Times New Roman"/>
              </a:rPr>
              <a:t>x,</a:t>
            </a:r>
            <a:r>
              <a:rPr sz="2496" i="1" spc="-207" dirty="0">
                <a:latin typeface="Times New Roman"/>
                <a:cs typeface="Times New Roman"/>
              </a:rPr>
              <a:t> </a:t>
            </a:r>
            <a:r>
              <a:rPr sz="2496" i="1" spc="84" dirty="0">
                <a:latin typeface="Times New Roman"/>
                <a:cs typeface="Times New Roman"/>
              </a:rPr>
              <a:t>y</a:t>
            </a:r>
            <a:r>
              <a:rPr sz="2496" spc="84" dirty="0">
                <a:latin typeface="Verdana"/>
                <a:cs typeface="Verdana"/>
              </a:rPr>
              <a:t>)</a:t>
            </a:r>
            <a:r>
              <a:rPr sz="2496" i="1" spc="84" dirty="0">
                <a:latin typeface="Times New Roman"/>
                <a:cs typeface="Times New Roman"/>
              </a:rPr>
              <a:t>h</a:t>
            </a:r>
            <a:r>
              <a:rPr sz="2496" spc="84" dirty="0">
                <a:latin typeface="Verdana"/>
                <a:cs typeface="Verdana"/>
              </a:rPr>
              <a:t>(</a:t>
            </a:r>
            <a:r>
              <a:rPr sz="2496" i="1" spc="84" dirty="0">
                <a:latin typeface="Times New Roman"/>
                <a:cs typeface="Times New Roman"/>
              </a:rPr>
              <a:t>x,</a:t>
            </a:r>
            <a:r>
              <a:rPr sz="2496" i="1" spc="-211" dirty="0">
                <a:latin typeface="Times New Roman"/>
                <a:cs typeface="Times New Roman"/>
              </a:rPr>
              <a:t> </a:t>
            </a:r>
            <a:r>
              <a:rPr sz="2496" i="1" spc="28" dirty="0">
                <a:latin typeface="Times New Roman"/>
                <a:cs typeface="Times New Roman"/>
              </a:rPr>
              <a:t>y</a:t>
            </a:r>
            <a:r>
              <a:rPr sz="2496" spc="28" dirty="0">
                <a:latin typeface="Verdana"/>
                <a:cs typeface="Verdana"/>
              </a:rPr>
              <a:t>)</a:t>
            </a:r>
            <a:endParaRPr sz="2496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52625" y="2035969"/>
            <a:ext cx="8259961" cy="315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 txBox="1"/>
          <p:nvPr/>
        </p:nvSpPr>
        <p:spPr>
          <a:xfrm>
            <a:off x="2934891" y="5304234"/>
            <a:ext cx="787598" cy="463437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953" spc="-14" dirty="0">
                <a:latin typeface="Arial"/>
                <a:cs typeface="Arial"/>
              </a:rPr>
              <a:t>i</a:t>
            </a:r>
            <a:r>
              <a:rPr sz="2953" spc="-84" dirty="0">
                <a:latin typeface="Arial"/>
                <a:cs typeface="Arial"/>
              </a:rPr>
              <a:t>nput</a:t>
            </a:r>
            <a:endParaRPr sz="2953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4805" y="5304234"/>
            <a:ext cx="2218134" cy="463437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953" spc="-229" dirty="0">
                <a:latin typeface="Arial"/>
                <a:cs typeface="Arial"/>
              </a:rPr>
              <a:t>shading</a:t>
            </a:r>
            <a:r>
              <a:rPr sz="2953" spc="-46" dirty="0">
                <a:latin typeface="Arial"/>
                <a:cs typeface="Arial"/>
              </a:rPr>
              <a:t> profile</a:t>
            </a:r>
            <a:endParaRPr sz="2953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87320" y="5304234"/>
            <a:ext cx="2006501" cy="463437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953" spc="-151" dirty="0">
                <a:latin typeface="Arial"/>
                <a:cs typeface="Arial"/>
              </a:rPr>
              <a:t>f(x,y)/shading</a:t>
            </a:r>
            <a:endParaRPr sz="295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774" y="160647"/>
            <a:ext cx="6967455" cy="686126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b="1" spc="-4" dirty="0">
                <a:solidFill>
                  <a:srgbClr val="FF0000"/>
                </a:solidFill>
              </a:rPr>
              <a:t>Example:</a:t>
            </a:r>
            <a:r>
              <a:rPr b="1" spc="-32" dirty="0">
                <a:solidFill>
                  <a:srgbClr val="FF0000"/>
                </a:solidFill>
              </a:rPr>
              <a:t> </a:t>
            </a:r>
            <a:r>
              <a:rPr b="1" spc="-4" dirty="0">
                <a:solidFill>
                  <a:srgbClr val="FF0000"/>
                </a:solidFill>
              </a:rPr>
              <a:t>Masking</a:t>
            </a:r>
          </a:p>
        </p:txBody>
      </p:sp>
      <p:sp>
        <p:nvSpPr>
          <p:cNvPr id="3" name="object 3"/>
          <p:cNvSpPr/>
          <p:nvPr/>
        </p:nvSpPr>
        <p:spPr>
          <a:xfrm>
            <a:off x="1622226" y="2699283"/>
            <a:ext cx="8840391" cy="2200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 txBox="1"/>
          <p:nvPr/>
        </p:nvSpPr>
        <p:spPr>
          <a:xfrm>
            <a:off x="4500833" y="997980"/>
            <a:ext cx="3214241" cy="39625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>
              <a:spcBef>
                <a:spcPts val="95"/>
              </a:spcBef>
            </a:pPr>
            <a:r>
              <a:rPr sz="2496" i="1" spc="74" dirty="0">
                <a:latin typeface="Times New Roman"/>
                <a:cs typeface="Times New Roman"/>
              </a:rPr>
              <a:t>g</a:t>
            </a:r>
            <a:r>
              <a:rPr sz="2496" spc="74" dirty="0">
                <a:latin typeface="Verdana"/>
                <a:cs typeface="Verdana"/>
              </a:rPr>
              <a:t>(</a:t>
            </a:r>
            <a:r>
              <a:rPr sz="2496" i="1" spc="74" dirty="0">
                <a:latin typeface="Times New Roman"/>
                <a:cs typeface="Times New Roman"/>
              </a:rPr>
              <a:t>x,</a:t>
            </a:r>
            <a:r>
              <a:rPr sz="2496" i="1" spc="-211" dirty="0">
                <a:latin typeface="Times New Roman"/>
                <a:cs typeface="Times New Roman"/>
              </a:rPr>
              <a:t> </a:t>
            </a:r>
            <a:r>
              <a:rPr sz="2496" i="1" spc="28" dirty="0">
                <a:latin typeface="Times New Roman"/>
                <a:cs typeface="Times New Roman"/>
              </a:rPr>
              <a:t>y</a:t>
            </a:r>
            <a:r>
              <a:rPr sz="2496" spc="28" dirty="0">
                <a:latin typeface="Verdana"/>
                <a:cs typeface="Verdana"/>
              </a:rPr>
              <a:t>)</a:t>
            </a:r>
            <a:r>
              <a:rPr sz="2496" spc="-186" dirty="0">
                <a:latin typeface="Verdana"/>
                <a:cs typeface="Verdana"/>
              </a:rPr>
              <a:t> </a:t>
            </a:r>
            <a:r>
              <a:rPr sz="2496" spc="-80" dirty="0">
                <a:latin typeface="Verdana"/>
                <a:cs typeface="Verdana"/>
              </a:rPr>
              <a:t>=</a:t>
            </a:r>
            <a:r>
              <a:rPr sz="2496" spc="-190" dirty="0">
                <a:latin typeface="Verdana"/>
                <a:cs typeface="Verdana"/>
              </a:rPr>
              <a:t> </a:t>
            </a:r>
            <a:r>
              <a:rPr sz="2496" i="1" spc="541" dirty="0">
                <a:latin typeface="Times New Roman"/>
                <a:cs typeface="Times New Roman"/>
              </a:rPr>
              <a:t>f</a:t>
            </a:r>
            <a:r>
              <a:rPr sz="2496" i="1" spc="-358" dirty="0">
                <a:latin typeface="Times New Roman"/>
                <a:cs typeface="Times New Roman"/>
              </a:rPr>
              <a:t> </a:t>
            </a:r>
            <a:r>
              <a:rPr sz="2496" spc="84" dirty="0">
                <a:latin typeface="Verdana"/>
                <a:cs typeface="Verdana"/>
              </a:rPr>
              <a:t>(</a:t>
            </a:r>
            <a:r>
              <a:rPr sz="2496" i="1" spc="84" dirty="0">
                <a:latin typeface="Times New Roman"/>
                <a:cs typeface="Times New Roman"/>
              </a:rPr>
              <a:t>x,</a:t>
            </a:r>
            <a:r>
              <a:rPr sz="2496" i="1" spc="-207" dirty="0">
                <a:latin typeface="Times New Roman"/>
                <a:cs typeface="Times New Roman"/>
              </a:rPr>
              <a:t> </a:t>
            </a:r>
            <a:r>
              <a:rPr sz="2496" i="1" spc="84" dirty="0">
                <a:latin typeface="Times New Roman"/>
                <a:cs typeface="Times New Roman"/>
              </a:rPr>
              <a:t>y</a:t>
            </a:r>
            <a:r>
              <a:rPr sz="2496" spc="84" dirty="0">
                <a:latin typeface="Verdana"/>
                <a:cs typeface="Verdana"/>
              </a:rPr>
              <a:t>)</a:t>
            </a:r>
            <a:r>
              <a:rPr sz="2496" i="1" spc="84" dirty="0">
                <a:latin typeface="Times New Roman"/>
                <a:cs typeface="Times New Roman"/>
              </a:rPr>
              <a:t>h</a:t>
            </a:r>
            <a:r>
              <a:rPr sz="2496" spc="84" dirty="0">
                <a:latin typeface="Verdana"/>
                <a:cs typeface="Verdana"/>
              </a:rPr>
              <a:t>(</a:t>
            </a:r>
            <a:r>
              <a:rPr sz="2496" i="1" spc="84" dirty="0">
                <a:latin typeface="Times New Roman"/>
                <a:cs typeface="Times New Roman"/>
              </a:rPr>
              <a:t>x,</a:t>
            </a:r>
            <a:r>
              <a:rPr sz="2496" i="1" spc="-211" dirty="0">
                <a:latin typeface="Times New Roman"/>
                <a:cs typeface="Times New Roman"/>
              </a:rPr>
              <a:t> </a:t>
            </a:r>
            <a:r>
              <a:rPr sz="2496" i="1" spc="28" dirty="0">
                <a:latin typeface="Times New Roman"/>
                <a:cs typeface="Times New Roman"/>
              </a:rPr>
              <a:t>y</a:t>
            </a:r>
            <a:r>
              <a:rPr sz="2496" spc="28" dirty="0">
                <a:latin typeface="Verdana"/>
                <a:cs typeface="Verdana"/>
              </a:rPr>
              <a:t>)</a:t>
            </a:r>
            <a:endParaRPr sz="2496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4492" y="5045273"/>
            <a:ext cx="787598" cy="463437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953" spc="-14" dirty="0">
                <a:latin typeface="Arial"/>
                <a:cs typeface="Arial"/>
              </a:rPr>
              <a:t>i</a:t>
            </a:r>
            <a:r>
              <a:rPr sz="2953" spc="-84" dirty="0">
                <a:latin typeface="Arial"/>
                <a:cs typeface="Arial"/>
              </a:rPr>
              <a:t>nput</a:t>
            </a:r>
            <a:endParaRPr sz="2953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54899" y="5045273"/>
            <a:ext cx="791170" cy="463437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953" spc="-340" dirty="0">
                <a:latin typeface="Arial"/>
                <a:cs typeface="Arial"/>
              </a:rPr>
              <a:t>m</a:t>
            </a:r>
            <a:r>
              <a:rPr sz="2953" spc="-232" dirty="0">
                <a:latin typeface="Arial"/>
                <a:cs typeface="Arial"/>
              </a:rPr>
              <a:t>a</a:t>
            </a:r>
            <a:r>
              <a:rPr sz="2953" spc="-340" dirty="0">
                <a:latin typeface="Arial"/>
                <a:cs typeface="Arial"/>
              </a:rPr>
              <a:t>s</a:t>
            </a:r>
            <a:r>
              <a:rPr sz="2953" spc="-63" dirty="0">
                <a:latin typeface="Arial"/>
                <a:cs typeface="Arial"/>
              </a:rPr>
              <a:t>k</a:t>
            </a:r>
            <a:endParaRPr sz="2953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49829" y="5045273"/>
            <a:ext cx="1926580" cy="463437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  <a:tabLst>
                <a:tab pos="1143852" algn="l"/>
              </a:tabLst>
            </a:pPr>
            <a:r>
              <a:rPr sz="2953" spc="-56" dirty="0">
                <a:latin typeface="Arial"/>
                <a:cs typeface="Arial"/>
              </a:rPr>
              <a:t>f(</a:t>
            </a:r>
            <a:r>
              <a:rPr sz="2953" spc="-88" dirty="0">
                <a:latin typeface="Arial"/>
                <a:cs typeface="Arial"/>
              </a:rPr>
              <a:t>x,</a:t>
            </a:r>
            <a:r>
              <a:rPr sz="2953" spc="-109" dirty="0">
                <a:latin typeface="Arial"/>
                <a:cs typeface="Arial"/>
              </a:rPr>
              <a:t>y) </a:t>
            </a:r>
            <a:r>
              <a:rPr sz="2953" spc="80" dirty="0">
                <a:latin typeface="Arial"/>
                <a:cs typeface="Arial"/>
              </a:rPr>
              <a:t>*	</a:t>
            </a:r>
            <a:r>
              <a:rPr sz="2953" spc="-340" dirty="0">
                <a:latin typeface="Arial"/>
                <a:cs typeface="Arial"/>
              </a:rPr>
              <a:t>m</a:t>
            </a:r>
            <a:r>
              <a:rPr sz="2953" spc="-232" dirty="0">
                <a:latin typeface="Arial"/>
                <a:cs typeface="Arial"/>
              </a:rPr>
              <a:t>a</a:t>
            </a:r>
            <a:r>
              <a:rPr sz="2953" spc="-340" dirty="0">
                <a:latin typeface="Arial"/>
                <a:cs typeface="Arial"/>
              </a:rPr>
              <a:t>s</a:t>
            </a:r>
            <a:r>
              <a:rPr sz="2953" spc="-63" dirty="0">
                <a:latin typeface="Arial"/>
                <a:cs typeface="Arial"/>
              </a:rPr>
              <a:t>k</a:t>
            </a:r>
            <a:endParaRPr sz="295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769" y="131150"/>
            <a:ext cx="7525504" cy="686126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b="1" spc="-4" dirty="0">
                <a:solidFill>
                  <a:srgbClr val="FF0000"/>
                </a:solidFill>
              </a:rPr>
              <a:t>Rescaling Intensity</a:t>
            </a:r>
            <a:r>
              <a:rPr b="1" spc="-32" dirty="0">
                <a:solidFill>
                  <a:srgbClr val="FF0000"/>
                </a:solidFill>
              </a:rPr>
              <a:t> </a:t>
            </a:r>
            <a:r>
              <a:rPr b="1" spc="-25" dirty="0">
                <a:solidFill>
                  <a:srgbClr val="FF0000"/>
                </a:solidFill>
              </a:rPr>
              <a:t>Values</a:t>
            </a:r>
          </a:p>
        </p:txBody>
      </p:sp>
      <p:sp>
        <p:nvSpPr>
          <p:cNvPr id="4" name="object 4"/>
          <p:cNvSpPr/>
          <p:nvPr/>
        </p:nvSpPr>
        <p:spPr>
          <a:xfrm>
            <a:off x="1628858" y="2805395"/>
            <a:ext cx="4489954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1684735" y="2857500"/>
            <a:ext cx="4304109" cy="26789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/>
          <p:nvPr/>
        </p:nvSpPr>
        <p:spPr>
          <a:xfrm>
            <a:off x="6138353" y="2802359"/>
            <a:ext cx="4489954" cy="2857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/>
          <p:nvPr/>
        </p:nvSpPr>
        <p:spPr>
          <a:xfrm>
            <a:off x="6194227" y="2857500"/>
            <a:ext cx="4304109" cy="2678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 txBox="1"/>
          <p:nvPr/>
        </p:nvSpPr>
        <p:spPr>
          <a:xfrm>
            <a:off x="3533180" y="5759649"/>
            <a:ext cx="599181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dirty="0">
                <a:latin typeface="Arial"/>
                <a:cs typeface="Arial"/>
              </a:rPr>
              <a:t>input</a:t>
            </a:r>
            <a:endParaRPr sz="2109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62305" y="5759649"/>
            <a:ext cx="763042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dirty="0">
                <a:latin typeface="Arial"/>
                <a:cs typeface="Arial"/>
              </a:rPr>
              <a:t>output</a:t>
            </a:r>
            <a:endParaRPr sz="2109"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B00375-A66F-40C9-A78F-FF127B75C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2781" y="964406"/>
            <a:ext cx="5679281" cy="125672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700" y="321565"/>
            <a:ext cx="4619913" cy="50146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3200" b="1" spc="-4" dirty="0">
                <a:solidFill>
                  <a:srgbClr val="FF0000"/>
                </a:solidFill>
                <a:latin typeface="Arial"/>
                <a:cs typeface="Arial"/>
              </a:rPr>
              <a:t>Image</a:t>
            </a:r>
            <a:r>
              <a:rPr sz="3200" b="1" spc="-3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4" dirty="0">
                <a:solidFill>
                  <a:srgbClr val="FF0000"/>
                </a:solidFill>
                <a:latin typeface="Arial"/>
                <a:cs typeface="Arial"/>
              </a:rPr>
              <a:t>Negatives</a:t>
            </a:r>
            <a:endParaRPr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98584" y="2261376"/>
            <a:ext cx="7670602" cy="4596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/>
          <p:nvPr/>
        </p:nvSpPr>
        <p:spPr>
          <a:xfrm>
            <a:off x="2363338" y="2334979"/>
            <a:ext cx="7472032" cy="4378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 txBox="1"/>
          <p:nvPr/>
        </p:nvSpPr>
        <p:spPr>
          <a:xfrm>
            <a:off x="4394958" y="1203531"/>
            <a:ext cx="4808573" cy="39625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>
              <a:spcBef>
                <a:spcPts val="95"/>
              </a:spcBef>
            </a:pPr>
            <a:r>
              <a:rPr sz="2496" i="1" spc="-14" dirty="0">
                <a:latin typeface="Arial"/>
                <a:cs typeface="Arial"/>
              </a:rPr>
              <a:t>g</a:t>
            </a:r>
            <a:r>
              <a:rPr sz="2496" spc="-14" dirty="0">
                <a:latin typeface="Verdana"/>
                <a:cs typeface="Verdana"/>
              </a:rPr>
              <a:t>(</a:t>
            </a:r>
            <a:r>
              <a:rPr sz="2496" i="1" spc="-14" dirty="0">
                <a:latin typeface="Arial"/>
                <a:cs typeface="Arial"/>
              </a:rPr>
              <a:t>x,</a:t>
            </a:r>
            <a:r>
              <a:rPr sz="2496" i="1" spc="-281" dirty="0">
                <a:latin typeface="Arial"/>
                <a:cs typeface="Arial"/>
              </a:rPr>
              <a:t> </a:t>
            </a:r>
            <a:r>
              <a:rPr sz="2496" i="1" spc="-39" dirty="0">
                <a:latin typeface="Arial"/>
                <a:cs typeface="Arial"/>
              </a:rPr>
              <a:t>y</a:t>
            </a:r>
            <a:r>
              <a:rPr sz="2496" spc="-39" dirty="0">
                <a:latin typeface="Verdana"/>
                <a:cs typeface="Verdana"/>
              </a:rPr>
              <a:t>)</a:t>
            </a:r>
            <a:r>
              <a:rPr sz="2496" spc="-186" dirty="0">
                <a:latin typeface="Verdana"/>
                <a:cs typeface="Verdana"/>
              </a:rPr>
              <a:t> </a:t>
            </a:r>
            <a:r>
              <a:rPr sz="2496" spc="-80" dirty="0">
                <a:latin typeface="Verdana"/>
                <a:cs typeface="Verdana"/>
              </a:rPr>
              <a:t>=</a:t>
            </a:r>
            <a:r>
              <a:rPr sz="2496" spc="-190" dirty="0">
                <a:latin typeface="Verdana"/>
                <a:cs typeface="Verdana"/>
              </a:rPr>
              <a:t> </a:t>
            </a:r>
            <a:r>
              <a:rPr sz="2496" i="1" spc="327" dirty="0">
                <a:latin typeface="Arial"/>
                <a:cs typeface="Arial"/>
              </a:rPr>
              <a:t>L</a:t>
            </a:r>
            <a:r>
              <a:rPr sz="2496" i="1" spc="-141" dirty="0">
                <a:latin typeface="Arial"/>
                <a:cs typeface="Arial"/>
              </a:rPr>
              <a:t> </a:t>
            </a:r>
            <a:r>
              <a:rPr sz="2496" i="1" spc="-534" dirty="0">
                <a:latin typeface="Arial"/>
                <a:cs typeface="Arial"/>
              </a:rPr>
              <a:t>—</a:t>
            </a:r>
            <a:r>
              <a:rPr sz="2496" i="1" spc="-461" dirty="0">
                <a:latin typeface="Arial"/>
                <a:cs typeface="Arial"/>
              </a:rPr>
              <a:t> </a:t>
            </a:r>
            <a:r>
              <a:rPr lang="en-US" sz="2496" i="1" spc="-461" dirty="0">
                <a:latin typeface="Arial"/>
                <a:cs typeface="Arial"/>
              </a:rPr>
              <a:t>     </a:t>
            </a:r>
            <a:r>
              <a:rPr sz="2496" spc="-327" dirty="0">
                <a:latin typeface="Verdana"/>
                <a:cs typeface="Verdana"/>
              </a:rPr>
              <a:t>1</a:t>
            </a:r>
            <a:r>
              <a:rPr lang="en-US" sz="2496" spc="-327" dirty="0">
                <a:latin typeface="Verdana"/>
                <a:cs typeface="Verdana"/>
              </a:rPr>
              <a:t>  </a:t>
            </a:r>
            <a:r>
              <a:rPr sz="2496" spc="-327" dirty="0">
                <a:latin typeface="Verdana"/>
                <a:cs typeface="Verdana"/>
              </a:rPr>
              <a:t> </a:t>
            </a:r>
            <a:r>
              <a:rPr sz="2496" i="1" spc="-534" dirty="0">
                <a:latin typeface="Arial"/>
                <a:cs typeface="Arial"/>
              </a:rPr>
              <a:t>—</a:t>
            </a:r>
            <a:r>
              <a:rPr sz="2496" i="1" spc="-457" dirty="0">
                <a:latin typeface="Arial"/>
                <a:cs typeface="Arial"/>
              </a:rPr>
              <a:t> </a:t>
            </a:r>
            <a:r>
              <a:rPr lang="en-US" sz="2496" i="1" spc="-457" dirty="0">
                <a:latin typeface="Arial"/>
                <a:cs typeface="Arial"/>
              </a:rPr>
              <a:t>    </a:t>
            </a:r>
            <a:r>
              <a:rPr sz="2496" i="1" spc="541" dirty="0">
                <a:latin typeface="Arial"/>
                <a:cs typeface="Arial"/>
              </a:rPr>
              <a:t>f</a:t>
            </a:r>
            <a:r>
              <a:rPr sz="2496" i="1" spc="-429" dirty="0">
                <a:latin typeface="Arial"/>
                <a:cs typeface="Arial"/>
              </a:rPr>
              <a:t> </a:t>
            </a:r>
            <a:r>
              <a:rPr sz="2496" spc="14" dirty="0">
                <a:latin typeface="Verdana"/>
                <a:cs typeface="Verdana"/>
              </a:rPr>
              <a:t>(</a:t>
            </a:r>
            <a:r>
              <a:rPr sz="2496" i="1" spc="14" dirty="0">
                <a:latin typeface="Arial"/>
                <a:cs typeface="Arial"/>
              </a:rPr>
              <a:t>x,</a:t>
            </a:r>
            <a:r>
              <a:rPr sz="2496" i="1" spc="-278" dirty="0">
                <a:latin typeface="Arial"/>
                <a:cs typeface="Arial"/>
              </a:rPr>
              <a:t> </a:t>
            </a:r>
            <a:r>
              <a:rPr sz="2496" i="1" spc="-39" dirty="0">
                <a:latin typeface="Arial"/>
                <a:cs typeface="Arial"/>
              </a:rPr>
              <a:t>y</a:t>
            </a:r>
            <a:r>
              <a:rPr sz="2496" spc="-39" dirty="0">
                <a:latin typeface="Verdana"/>
                <a:cs typeface="Verdana"/>
              </a:rPr>
              <a:t>)</a:t>
            </a:r>
            <a:endParaRPr sz="2496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459" y="81991"/>
            <a:ext cx="7222106" cy="686126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b="1" spc="-4" dirty="0">
                <a:solidFill>
                  <a:srgbClr val="FF0000"/>
                </a:solidFill>
              </a:rPr>
              <a:t>Contrast</a:t>
            </a:r>
            <a:r>
              <a:rPr b="1" spc="-28" dirty="0">
                <a:solidFill>
                  <a:srgbClr val="FF0000"/>
                </a:solidFill>
              </a:rPr>
              <a:t> </a:t>
            </a:r>
            <a:r>
              <a:rPr b="1" spc="-4" dirty="0">
                <a:solidFill>
                  <a:srgbClr val="FF0000"/>
                </a:solidFill>
              </a:rPr>
              <a:t>Stretching</a:t>
            </a:r>
          </a:p>
        </p:txBody>
      </p:sp>
      <p:sp>
        <p:nvSpPr>
          <p:cNvPr id="3" name="object 3"/>
          <p:cNvSpPr/>
          <p:nvPr/>
        </p:nvSpPr>
        <p:spPr>
          <a:xfrm>
            <a:off x="4986319" y="793628"/>
            <a:ext cx="5705859" cy="5673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 txBox="1"/>
          <p:nvPr/>
        </p:nvSpPr>
        <p:spPr>
          <a:xfrm>
            <a:off x="10085691" y="751899"/>
            <a:ext cx="599181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dirty="0">
                <a:latin typeface="Arial"/>
                <a:cs typeface="Arial"/>
              </a:rPr>
              <a:t>input</a:t>
            </a:r>
            <a:endParaRPr sz="2109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95769" y="3689766"/>
            <a:ext cx="763042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dirty="0">
                <a:latin typeface="Arial"/>
                <a:cs typeface="Arial"/>
              </a:rPr>
              <a:t>output</a:t>
            </a:r>
            <a:endParaRPr sz="2109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64160" y="3609399"/>
            <a:ext cx="1418034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spc="-4" dirty="0">
                <a:latin typeface="Arial"/>
                <a:cs typeface="Arial"/>
              </a:rPr>
              <a:t>thresholded</a:t>
            </a:r>
            <a:endParaRPr sz="2109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17755" y="77631"/>
            <a:ext cx="6457901" cy="501460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9822">
              <a:lnSpc>
                <a:spcPct val="100000"/>
              </a:lnSpc>
              <a:spcBef>
                <a:spcPts val="70"/>
              </a:spcBef>
            </a:pPr>
            <a:r>
              <a:rPr sz="3200" spc="-4" dirty="0">
                <a:solidFill>
                  <a:srgbClr val="FF0000"/>
                </a:solidFill>
              </a:rPr>
              <a:t>Gamma</a:t>
            </a:r>
            <a:r>
              <a:rPr sz="3200" spc="-32" dirty="0">
                <a:solidFill>
                  <a:srgbClr val="FF0000"/>
                </a:solidFill>
              </a:rPr>
              <a:t> </a:t>
            </a:r>
            <a:r>
              <a:rPr sz="3200" spc="-4" dirty="0">
                <a:solidFill>
                  <a:srgbClr val="FF0000"/>
                </a:solidFill>
              </a:rPr>
              <a:t>Correction</a:t>
            </a:r>
          </a:p>
        </p:txBody>
      </p:sp>
      <p:sp>
        <p:nvSpPr>
          <p:cNvPr id="3" name="object 3"/>
          <p:cNvSpPr/>
          <p:nvPr/>
        </p:nvSpPr>
        <p:spPr>
          <a:xfrm>
            <a:off x="3437379" y="1604901"/>
            <a:ext cx="5405731" cy="5024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 txBox="1"/>
          <p:nvPr/>
        </p:nvSpPr>
        <p:spPr>
          <a:xfrm>
            <a:off x="5573677" y="933497"/>
            <a:ext cx="1021556" cy="39625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>
              <a:spcBef>
                <a:spcPts val="95"/>
              </a:spcBef>
            </a:pPr>
            <a:r>
              <a:rPr sz="2496" i="1" spc="-67" dirty="0">
                <a:latin typeface="Arial"/>
                <a:cs typeface="Arial"/>
              </a:rPr>
              <a:t>s </a:t>
            </a:r>
            <a:r>
              <a:rPr sz="2496" spc="-80" dirty="0">
                <a:latin typeface="Verdana"/>
                <a:cs typeface="Verdana"/>
              </a:rPr>
              <a:t>=</a:t>
            </a:r>
            <a:r>
              <a:rPr sz="2496" spc="-169" dirty="0">
                <a:latin typeface="Verdana"/>
                <a:cs typeface="Verdana"/>
              </a:rPr>
              <a:t> </a:t>
            </a:r>
            <a:r>
              <a:rPr sz="2496" i="1" spc="130" dirty="0">
                <a:latin typeface="Arial"/>
                <a:cs typeface="Arial"/>
              </a:rPr>
              <a:t>cr</a:t>
            </a:r>
            <a:r>
              <a:rPr sz="2637" i="1" spc="195" baseline="33333" dirty="0">
                <a:latin typeface="Arial"/>
                <a:cs typeface="Arial"/>
              </a:rPr>
              <a:t>ç</a:t>
            </a:r>
            <a:endParaRPr sz="2637" baseline="333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795" y="81991"/>
            <a:ext cx="7948554" cy="686126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b="1" spc="-4" dirty="0">
                <a:solidFill>
                  <a:srgbClr val="FF0000"/>
                </a:solidFill>
              </a:rPr>
              <a:t>Example: Gamma</a:t>
            </a:r>
            <a:r>
              <a:rPr b="1" spc="-11" dirty="0">
                <a:solidFill>
                  <a:srgbClr val="FF0000"/>
                </a:solidFill>
              </a:rPr>
              <a:t> </a:t>
            </a:r>
            <a:r>
              <a:rPr b="1" spc="-4" dirty="0">
                <a:solidFill>
                  <a:srgbClr val="FF0000"/>
                </a:solidFill>
              </a:rPr>
              <a:t>Correction</a:t>
            </a:r>
          </a:p>
        </p:txBody>
      </p:sp>
      <p:sp>
        <p:nvSpPr>
          <p:cNvPr id="3" name="object 3"/>
          <p:cNvSpPr/>
          <p:nvPr/>
        </p:nvSpPr>
        <p:spPr>
          <a:xfrm>
            <a:off x="1530631" y="1448776"/>
            <a:ext cx="3963353" cy="5089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/>
          <p:nvPr/>
        </p:nvSpPr>
        <p:spPr>
          <a:xfrm>
            <a:off x="3506391" y="3964781"/>
            <a:ext cx="1821656" cy="2411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1631156" y="3964781"/>
            <a:ext cx="1821656" cy="2411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/>
          <p:nvPr/>
        </p:nvSpPr>
        <p:spPr>
          <a:xfrm>
            <a:off x="3506391" y="1518047"/>
            <a:ext cx="1830586" cy="2411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/>
          <p:nvPr/>
        </p:nvSpPr>
        <p:spPr>
          <a:xfrm>
            <a:off x="1622227" y="1518047"/>
            <a:ext cx="1830586" cy="24110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5620432" y="1448776"/>
            <a:ext cx="5047568" cy="50899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5686163" y="3991570"/>
            <a:ext cx="4901255" cy="24051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5712024" y="1518047"/>
            <a:ext cx="2393156" cy="24020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/>
          <p:nvPr/>
        </p:nvSpPr>
        <p:spPr>
          <a:xfrm>
            <a:off x="8158758" y="1518047"/>
            <a:ext cx="2384227" cy="24020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 txBox="1"/>
          <p:nvPr/>
        </p:nvSpPr>
        <p:spPr>
          <a:xfrm>
            <a:off x="1693665" y="2357438"/>
            <a:ext cx="599181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dirty="0">
                <a:latin typeface="Arial"/>
                <a:cs typeface="Arial"/>
              </a:rPr>
              <a:t>input</a:t>
            </a:r>
            <a:endParaRPr sz="2109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92391" y="2357438"/>
            <a:ext cx="599181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dirty="0">
                <a:latin typeface="Arial"/>
                <a:cs typeface="Arial"/>
              </a:rPr>
              <a:t>input</a:t>
            </a:r>
            <a:endParaRPr sz="2109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86758" y="2357438"/>
            <a:ext cx="901898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spc="116" dirty="0">
                <a:latin typeface="Arial"/>
                <a:cs typeface="Arial"/>
              </a:rPr>
              <a:t>γ=</a:t>
            </a:r>
            <a:r>
              <a:rPr sz="2109" spc="-4" dirty="0">
                <a:latin typeface="Arial"/>
                <a:cs typeface="Arial"/>
              </a:rPr>
              <a:t>.</a:t>
            </a:r>
            <a:r>
              <a:rPr sz="2109" dirty="0">
                <a:latin typeface="Arial"/>
                <a:cs typeface="Arial"/>
              </a:rPr>
              <a:t>6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720453" y="5143500"/>
            <a:ext cx="946547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spc="116" dirty="0">
                <a:latin typeface="Arial"/>
                <a:cs typeface="Arial"/>
              </a:rPr>
              <a:t>γ=</a:t>
            </a:r>
            <a:r>
              <a:rPr sz="2109" spc="-4" dirty="0">
                <a:latin typeface="Arial"/>
                <a:cs typeface="Arial"/>
              </a:rPr>
              <a:t>.</a:t>
            </a:r>
            <a:r>
              <a:rPr sz="2109" dirty="0">
                <a:latin typeface="Arial"/>
                <a:cs typeface="Arial"/>
              </a:rPr>
              <a:t>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586758" y="5143500"/>
            <a:ext cx="901898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spc="116" dirty="0">
                <a:latin typeface="Arial"/>
                <a:cs typeface="Arial"/>
              </a:rPr>
              <a:t>γ=</a:t>
            </a:r>
            <a:r>
              <a:rPr sz="2109" spc="-4" dirty="0">
                <a:latin typeface="Arial"/>
                <a:cs typeface="Arial"/>
              </a:rPr>
              <a:t>.</a:t>
            </a:r>
            <a:r>
              <a:rPr sz="2109" dirty="0">
                <a:latin typeface="Arial"/>
                <a:cs typeface="Arial"/>
              </a:rPr>
              <a:t>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292703" y="2357438"/>
            <a:ext cx="803672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spc="116" dirty="0">
                <a:latin typeface="Arial"/>
                <a:cs typeface="Arial"/>
              </a:rPr>
              <a:t>γ=3</a:t>
            </a:r>
            <a:endParaRPr sz="2109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54899" y="5143500"/>
            <a:ext cx="1044773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spc="116" dirty="0">
                <a:latin typeface="Arial"/>
                <a:cs typeface="Arial"/>
              </a:rPr>
              <a:t>γ=4</a:t>
            </a:r>
            <a:endParaRPr sz="2109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92703" y="5143500"/>
            <a:ext cx="803672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spc="116" dirty="0">
                <a:latin typeface="Arial"/>
                <a:cs typeface="Arial"/>
              </a:rPr>
              <a:t>γ=5</a:t>
            </a:r>
            <a:endParaRPr sz="2109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1587A2BA-5354-495D-A76E-61300854A84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</a:rPr>
              <a:t>Intensity Assignment </a:t>
            </a:r>
          </a:p>
        </p:txBody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58EDE2A5-688B-424B-AA01-C69C4F3FB995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25626" y="1600200"/>
            <a:ext cx="8316913" cy="4529138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/>
              <a:t> </a:t>
            </a:r>
            <a:r>
              <a:rPr lang="en-US" altLang="en-US" sz="2000">
                <a:cs typeface="Tahoma" panose="020B0604030504040204" pitchFamily="34" charset="0"/>
              </a:rPr>
              <a:t>Forward Mapping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60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60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60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000"/>
              <a:t>    It’s possible that two or more pixels can be transformed to the same location in the output image.</a:t>
            </a:r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 sz="2000"/>
              <a:t> Inverse Mapping</a:t>
            </a:r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000"/>
              <a:t>    The nearest input pixels to determine the intensity of the output pixel value.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000"/>
              <a:t>    Inverse mappings are more efficient to implement than forward mappings.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400"/>
          </a:p>
        </p:txBody>
      </p:sp>
      <p:graphicFrame>
        <p:nvGraphicFramePr>
          <p:cNvPr id="214023" name="Object 7">
            <a:extLst>
              <a:ext uri="{FF2B5EF4-FFF2-40B4-BE49-F238E27FC236}">
                <a16:creationId xmlns:a16="http://schemas.microsoft.com/office/drawing/2014/main" id="{27C33942-1919-4A93-ABA0-3B5067437F82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2986088" y="2228850"/>
          <a:ext cx="29654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3" imgW="1079280" imgH="203040" progId="Equation.DSMT4">
                  <p:embed/>
                </p:oleObj>
              </mc:Choice>
              <mc:Fallback>
                <p:oleObj name="Equation" r:id="rId3" imgW="1079280" imgH="203040" progId="Equation.DSMT4">
                  <p:embed/>
                  <p:pic>
                    <p:nvPicPr>
                      <p:cNvPr id="214023" name="Object 7">
                        <a:extLst>
                          <a:ext uri="{FF2B5EF4-FFF2-40B4-BE49-F238E27FC236}">
                            <a16:creationId xmlns:a16="http://schemas.microsoft.com/office/drawing/2014/main" id="{27C33942-1919-4A93-ABA0-3B5067437F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2228850"/>
                        <a:ext cx="29654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5" name="Object 9">
            <a:extLst>
              <a:ext uri="{FF2B5EF4-FFF2-40B4-BE49-F238E27FC236}">
                <a16:creationId xmlns:a16="http://schemas.microsoft.com/office/drawing/2014/main" id="{DE9F5EE4-99C6-4D36-A0BE-E581A7FED147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2960689" y="4095751"/>
          <a:ext cx="26749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5" imgW="1180800" imgH="228600" progId="Equation.DSMT4">
                  <p:embed/>
                </p:oleObj>
              </mc:Choice>
              <mc:Fallback>
                <p:oleObj name="Equation" r:id="rId5" imgW="1180800" imgH="228600" progId="Equation.DSMT4">
                  <p:embed/>
                  <p:pic>
                    <p:nvPicPr>
                      <p:cNvPr id="214025" name="Object 9">
                        <a:extLst>
                          <a:ext uri="{FF2B5EF4-FFF2-40B4-BE49-F238E27FC236}">
                            <a16:creationId xmlns:a16="http://schemas.microsoft.com/office/drawing/2014/main" id="{DE9F5EE4-99C6-4D36-A0BE-E581A7FED1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9" y="4095751"/>
                        <a:ext cx="267493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4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64CCB090-3B6A-4A49-92E5-42113365443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Example</a:t>
            </a:r>
            <a:r>
              <a:rPr lang="en-US" altLang="en-US" sz="3200" dirty="0"/>
              <a:t>: Image Rotation and Intensity Interpolation</a:t>
            </a:r>
          </a:p>
        </p:txBody>
      </p:sp>
      <p:pic>
        <p:nvPicPr>
          <p:cNvPr id="216068" name="Picture 4">
            <a:extLst>
              <a:ext uri="{FF2B5EF4-FFF2-40B4-BE49-F238E27FC236}">
                <a16:creationId xmlns:a16="http://schemas.microsoft.com/office/drawing/2014/main" id="{F3170D04-BC07-4D34-97FD-B1D80049275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4" y="1584326"/>
            <a:ext cx="9056687" cy="4405313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97E102-B912-42A7-824A-4263757A69F9}"/>
              </a:ext>
            </a:extLst>
          </p:cNvPr>
          <p:cNvSpPr/>
          <p:nvPr/>
        </p:nvSpPr>
        <p:spPr>
          <a:xfrm>
            <a:off x="1006763" y="2099161"/>
            <a:ext cx="10086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MT"/>
              </a:rPr>
              <a:t>Suppose,</a:t>
            </a:r>
            <a:r>
              <a:rPr lang="en-US" sz="2800" dirty="0">
                <a:solidFill>
                  <a:srgbClr val="FF0000"/>
                </a:solidFill>
              </a:rPr>
              <a:t> ℋ</a:t>
            </a:r>
            <a:r>
              <a:rPr lang="en-US" sz="2800" dirty="0">
                <a:solidFill>
                  <a:srgbClr val="000000"/>
                </a:solidFill>
                <a:latin typeface="ArialMT"/>
              </a:rPr>
              <a:t> ,  that is the sum operator </a:t>
            </a:r>
            <a:r>
              <a:rPr lang="en-US" sz="2800" b="1" dirty="0">
                <a:solidFill>
                  <a:srgbClr val="FF0000"/>
                </a:solidFill>
                <a:latin typeface="ArialMT"/>
              </a:rPr>
              <a:t>∑</a:t>
            </a:r>
            <a:r>
              <a:rPr lang="en-US" sz="2800" dirty="0">
                <a:solidFill>
                  <a:srgbClr val="000000"/>
                </a:solidFill>
                <a:latin typeface="ArialMT"/>
              </a:rPr>
              <a:t>, The function performed by this operator is simply to sum its inputs. 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DD3CF5-E170-4C75-9966-205B3A2F069A}"/>
              </a:ext>
            </a:extLst>
          </p:cNvPr>
          <p:cNvSpPr/>
          <p:nvPr/>
        </p:nvSpPr>
        <p:spPr>
          <a:xfrm>
            <a:off x="1440873" y="3916217"/>
            <a:ext cx="87791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MT"/>
              </a:rPr>
              <a:t>∑</a:t>
            </a:r>
            <a:r>
              <a:rPr lang="en-US" sz="2800" b="1" dirty="0">
                <a:solidFill>
                  <a:srgbClr val="FF0000"/>
                </a:solidFill>
                <a:latin typeface="CambriaMath"/>
              </a:rPr>
              <a:t> </a:t>
            </a:r>
            <a:r>
              <a:rPr lang="en-US" sz="2800" b="1" dirty="0">
                <a:latin typeface="CambriaMath"/>
              </a:rPr>
              <a:t>[</a:t>
            </a:r>
            <a:r>
              <a:rPr lang="en-US" sz="2800" b="1" dirty="0">
                <a:solidFill>
                  <a:srgbClr val="0070C0"/>
                </a:solidFill>
                <a:latin typeface="CambriaMath"/>
              </a:rPr>
              <a:t>a</a:t>
            </a:r>
            <a:r>
              <a:rPr lang="en-US" sz="2800" b="1" dirty="0">
                <a:latin typeface="CambriaMath"/>
              </a:rPr>
              <a:t> f</a:t>
            </a:r>
            <a:r>
              <a:rPr lang="en-US" sz="2800" b="1" baseline="-25000" dirty="0">
                <a:latin typeface="CambriaMath"/>
              </a:rPr>
              <a:t>1</a:t>
            </a:r>
            <a:r>
              <a:rPr lang="en-US" sz="2800" b="1" dirty="0">
                <a:latin typeface="CambriaMath"/>
              </a:rPr>
              <a:t>(x, y) + </a:t>
            </a:r>
            <a:r>
              <a:rPr lang="en-US" sz="2800" b="1" dirty="0">
                <a:solidFill>
                  <a:srgbClr val="0070C0"/>
                </a:solidFill>
                <a:latin typeface="CambriaMath"/>
              </a:rPr>
              <a:t>b</a:t>
            </a:r>
            <a:r>
              <a:rPr lang="en-US" sz="2800" b="1" dirty="0">
                <a:latin typeface="CambriaMath"/>
              </a:rPr>
              <a:t> f</a:t>
            </a:r>
            <a:r>
              <a:rPr lang="en-US" sz="2800" b="1" baseline="-25000" dirty="0">
                <a:latin typeface="CambriaMath"/>
              </a:rPr>
              <a:t>2</a:t>
            </a:r>
            <a:r>
              <a:rPr lang="en-US" sz="2800" b="1" dirty="0">
                <a:latin typeface="CambriaMath"/>
              </a:rPr>
              <a:t>(x, y)] </a:t>
            </a:r>
            <a:r>
              <a:rPr lang="en-US" sz="3200" b="1" dirty="0">
                <a:latin typeface="CambriaMath"/>
              </a:rPr>
              <a:t>=</a:t>
            </a:r>
            <a:r>
              <a:rPr lang="en-US" sz="2800" b="1" dirty="0">
                <a:latin typeface="CambriaMath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MT"/>
              </a:rPr>
              <a:t>∑</a:t>
            </a:r>
            <a:r>
              <a:rPr lang="en-US" sz="2800" b="1" dirty="0">
                <a:solidFill>
                  <a:srgbClr val="FF0000"/>
                </a:solidFill>
                <a:latin typeface="CambriaMath"/>
              </a:rPr>
              <a:t> </a:t>
            </a:r>
            <a:r>
              <a:rPr lang="en-US" sz="2800" b="1" dirty="0">
                <a:latin typeface="CambriaMath"/>
              </a:rPr>
              <a:t>[</a:t>
            </a:r>
            <a:r>
              <a:rPr lang="en-US" sz="2800" b="1" dirty="0">
                <a:solidFill>
                  <a:srgbClr val="0070C0"/>
                </a:solidFill>
                <a:latin typeface="CambriaMath"/>
              </a:rPr>
              <a:t>a</a:t>
            </a:r>
            <a:r>
              <a:rPr lang="en-US" sz="2800" b="1" dirty="0">
                <a:latin typeface="CambriaMath"/>
              </a:rPr>
              <a:t>f</a:t>
            </a:r>
            <a:r>
              <a:rPr lang="en-US" sz="2800" b="1" baseline="-25000" dirty="0">
                <a:latin typeface="CambriaMath"/>
              </a:rPr>
              <a:t>1</a:t>
            </a:r>
            <a:r>
              <a:rPr lang="en-US" sz="2800" b="1" dirty="0">
                <a:latin typeface="CambriaMath"/>
              </a:rPr>
              <a:t>(x, y)] + </a:t>
            </a:r>
            <a:r>
              <a:rPr lang="en-US" sz="2800" b="1" dirty="0">
                <a:solidFill>
                  <a:srgbClr val="FF0000"/>
                </a:solidFill>
                <a:latin typeface="ArialMT"/>
              </a:rPr>
              <a:t>∑</a:t>
            </a:r>
            <a:r>
              <a:rPr lang="en-US" sz="2800" b="1" dirty="0">
                <a:solidFill>
                  <a:srgbClr val="0070C0"/>
                </a:solidFill>
                <a:latin typeface="CambriaMath"/>
              </a:rPr>
              <a:t> </a:t>
            </a:r>
            <a:r>
              <a:rPr lang="en-US" sz="2800" b="1" dirty="0">
                <a:latin typeface="ArialMT"/>
              </a:rPr>
              <a:t>[</a:t>
            </a:r>
            <a:r>
              <a:rPr lang="en-US" sz="2800" b="1" dirty="0">
                <a:solidFill>
                  <a:srgbClr val="0070C0"/>
                </a:solidFill>
                <a:latin typeface="CambriaMath"/>
              </a:rPr>
              <a:t>b</a:t>
            </a:r>
            <a:r>
              <a:rPr lang="en-US" sz="2800" b="1" dirty="0">
                <a:latin typeface="ArialMT"/>
              </a:rPr>
              <a:t>f</a:t>
            </a:r>
            <a:r>
              <a:rPr lang="en-US" sz="2800" b="1" baseline="-25000" dirty="0">
                <a:latin typeface="ArialMT"/>
              </a:rPr>
              <a:t>2</a:t>
            </a:r>
            <a:r>
              <a:rPr lang="en-US" sz="2800" b="1" dirty="0">
                <a:latin typeface="ArialMT"/>
              </a:rPr>
              <a:t>(x, y)]</a:t>
            </a:r>
          </a:p>
          <a:p>
            <a:r>
              <a:rPr lang="en-US" sz="2800" b="1" dirty="0">
                <a:latin typeface="ArialMT"/>
              </a:rPr>
              <a:t>                                   =</a:t>
            </a:r>
            <a:r>
              <a:rPr lang="en-US" sz="2800" b="1" dirty="0">
                <a:solidFill>
                  <a:srgbClr val="0070C0"/>
                </a:solidFill>
                <a:latin typeface="CambriaMath"/>
              </a:rPr>
              <a:t> a</a:t>
            </a:r>
            <a:r>
              <a:rPr lang="en-US" sz="2800" b="1" dirty="0">
                <a:latin typeface="ArialMT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MT"/>
              </a:rPr>
              <a:t>∑</a:t>
            </a:r>
            <a:r>
              <a:rPr lang="en-US" sz="2800" b="1" dirty="0">
                <a:solidFill>
                  <a:srgbClr val="FF0000"/>
                </a:solidFill>
                <a:latin typeface="CambriaMath"/>
              </a:rPr>
              <a:t> </a:t>
            </a:r>
            <a:r>
              <a:rPr lang="en-US" sz="2800" b="1" dirty="0">
                <a:latin typeface="CambriaMath"/>
              </a:rPr>
              <a:t>[f</a:t>
            </a:r>
            <a:r>
              <a:rPr lang="en-US" sz="2800" b="1" baseline="-25000" dirty="0">
                <a:latin typeface="CambriaMath"/>
              </a:rPr>
              <a:t>1</a:t>
            </a:r>
            <a:r>
              <a:rPr lang="en-US" sz="2800" b="1" dirty="0">
                <a:latin typeface="CambriaMath"/>
              </a:rPr>
              <a:t>(x, y)] + </a:t>
            </a:r>
            <a:r>
              <a:rPr lang="en-US" sz="2800" b="1" dirty="0">
                <a:solidFill>
                  <a:srgbClr val="0070C0"/>
                </a:solidFill>
                <a:latin typeface="CambriaMath"/>
              </a:rPr>
              <a:t>b </a:t>
            </a:r>
            <a:r>
              <a:rPr lang="en-US" sz="2800" b="1" dirty="0">
                <a:solidFill>
                  <a:srgbClr val="FF0000"/>
                </a:solidFill>
                <a:latin typeface="ArialMT"/>
              </a:rPr>
              <a:t>∑</a:t>
            </a:r>
            <a:r>
              <a:rPr lang="en-US" sz="2800" b="1" dirty="0">
                <a:solidFill>
                  <a:srgbClr val="0070C0"/>
                </a:solidFill>
                <a:latin typeface="CambriaMath"/>
              </a:rPr>
              <a:t> </a:t>
            </a:r>
            <a:r>
              <a:rPr lang="en-US" sz="2800" b="1" dirty="0">
                <a:latin typeface="ArialMT"/>
              </a:rPr>
              <a:t>[f</a:t>
            </a:r>
            <a:r>
              <a:rPr lang="en-US" sz="2800" b="1" baseline="-25000" dirty="0">
                <a:latin typeface="ArialMT"/>
              </a:rPr>
              <a:t>2</a:t>
            </a:r>
            <a:r>
              <a:rPr lang="en-US" sz="2800" b="1" dirty="0">
                <a:latin typeface="ArialMT"/>
              </a:rPr>
              <a:t>(x, y)]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MT"/>
              </a:rPr>
              <a:t>                                   </a:t>
            </a:r>
            <a:r>
              <a:rPr lang="en-US" sz="2800" b="1" i="1" dirty="0">
                <a:latin typeface="ArialMT"/>
              </a:rPr>
              <a:t>=</a:t>
            </a:r>
            <a:r>
              <a:rPr lang="en-US" sz="2800" b="1" dirty="0">
                <a:latin typeface="ArialMT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MT"/>
              </a:rPr>
              <a:t>a</a:t>
            </a:r>
            <a:r>
              <a:rPr lang="en-US" sz="2800" b="1" dirty="0">
                <a:latin typeface="ArialMT"/>
              </a:rPr>
              <a:t> g</a:t>
            </a:r>
            <a:r>
              <a:rPr lang="en-US" sz="2800" b="1" baseline="-25000" dirty="0">
                <a:latin typeface="ArialMT"/>
              </a:rPr>
              <a:t>1</a:t>
            </a:r>
            <a:r>
              <a:rPr lang="en-US" sz="2800" b="1" dirty="0">
                <a:latin typeface="ArialMT"/>
              </a:rPr>
              <a:t>(x, y) + </a:t>
            </a:r>
            <a:r>
              <a:rPr lang="en-US" sz="2800" b="1" dirty="0">
                <a:solidFill>
                  <a:srgbClr val="0070C0"/>
                </a:solidFill>
                <a:latin typeface="ArialMT"/>
              </a:rPr>
              <a:t>b</a:t>
            </a:r>
            <a:r>
              <a:rPr lang="en-US" sz="2800" b="1" dirty="0">
                <a:latin typeface="ArialMT"/>
              </a:rPr>
              <a:t> g</a:t>
            </a:r>
            <a:r>
              <a:rPr lang="en-US" sz="2800" b="1" baseline="-25000" dirty="0">
                <a:latin typeface="ArialMT"/>
              </a:rPr>
              <a:t>2</a:t>
            </a:r>
            <a:r>
              <a:rPr lang="en-US" sz="2800" b="1" dirty="0">
                <a:latin typeface="ArialMT"/>
              </a:rPr>
              <a:t>(x, y)</a:t>
            </a:r>
            <a:r>
              <a:rPr lang="en-US" sz="2800" b="1" dirty="0">
                <a:solidFill>
                  <a:srgbClr val="FF0000"/>
                </a:solidFill>
                <a:latin typeface="ArialMT"/>
              </a:rPr>
              <a:t>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1DE9CA-3273-4689-B6AD-5B7F682BC925}"/>
              </a:ext>
            </a:extLst>
          </p:cNvPr>
          <p:cNvSpPr txBox="1"/>
          <p:nvPr/>
        </p:nvSpPr>
        <p:spPr>
          <a:xfrm>
            <a:off x="720436" y="507998"/>
            <a:ext cx="247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Example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80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99979726-C286-4FE0-B27E-E23B5ACE629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Image Registration</a:t>
            </a:r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8F511E1A-D80E-4AE1-BD8C-830AF1DD98C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 Input and output images are available but the transformation function is unknown.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/>
              <a:t>    Goal: estimate the transformation function and use it to register the two images.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/>
          </a:p>
          <a:p>
            <a:r>
              <a:rPr lang="en-US" altLang="en-US" sz="2400"/>
              <a:t> One of the principal approaches for image registration is to use </a:t>
            </a:r>
            <a:r>
              <a:rPr lang="en-US" altLang="en-US" sz="2400" b="1" i="1"/>
              <a:t>tie points</a:t>
            </a:r>
            <a:r>
              <a:rPr lang="en-US" altLang="en-US" sz="2400"/>
              <a:t> (also called </a:t>
            </a:r>
            <a:r>
              <a:rPr lang="en-US" altLang="en-US" sz="2400" b="1" i="1"/>
              <a:t>control points</a:t>
            </a:r>
            <a:r>
              <a:rPr lang="en-US" altLang="en-US" sz="240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/>
              <a:t>     The corresponding points are known precisely in the input and output (</a:t>
            </a:r>
            <a:r>
              <a:rPr lang="en-US" altLang="en-US" sz="2400" b="1"/>
              <a:t>reference</a:t>
            </a:r>
            <a:r>
              <a:rPr lang="en-US" altLang="en-US" sz="2400"/>
              <a:t>) images.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AD8CDB82-0E98-4F9B-8115-88E38076B8D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Image Registration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2861E620-9C3F-469F-866E-CB6AD803130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A simple model based on bilinear approximation: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/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/>
              <a:t> </a:t>
            </a:r>
          </a:p>
        </p:txBody>
      </p:sp>
      <p:graphicFrame>
        <p:nvGraphicFramePr>
          <p:cNvPr id="218116" name="Object 4">
            <a:extLst>
              <a:ext uri="{FF2B5EF4-FFF2-40B4-BE49-F238E27FC236}">
                <a16:creationId xmlns:a16="http://schemas.microsoft.com/office/drawing/2014/main" id="{6A6C7907-7841-4650-ABE3-22EFCE3E80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6176" y="2544764"/>
          <a:ext cx="7516813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3" imgW="2869920" imgH="1168200" progId="Equation.DSMT4">
                  <p:embed/>
                </p:oleObj>
              </mc:Choice>
              <mc:Fallback>
                <p:oleObj name="Equation" r:id="rId3" imgW="2869920" imgH="1168200" progId="Equation.DSMT4">
                  <p:embed/>
                  <p:pic>
                    <p:nvPicPr>
                      <p:cNvPr id="218116" name="Object 4">
                        <a:extLst>
                          <a:ext uri="{FF2B5EF4-FFF2-40B4-BE49-F238E27FC236}">
                            <a16:creationId xmlns:a16="http://schemas.microsoft.com/office/drawing/2014/main" id="{6A6C7907-7841-4650-ABE3-22EFCE3E80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6" y="2544764"/>
                        <a:ext cx="7516813" cy="305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A92908A2-B2CA-4ED6-A8BB-E52CA21A01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9439" y="57150"/>
            <a:ext cx="10515600" cy="1325563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Image Registration</a:t>
            </a:r>
          </a:p>
        </p:txBody>
      </p:sp>
      <p:pic>
        <p:nvPicPr>
          <p:cNvPr id="219141" name="Picture 5" descr="nmtlogo">
            <a:extLst>
              <a:ext uri="{FF2B5EF4-FFF2-40B4-BE49-F238E27FC236}">
                <a16:creationId xmlns:a16="http://schemas.microsoft.com/office/drawing/2014/main" id="{BF508600-AF03-4914-8797-2DC73D40D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6115050"/>
            <a:ext cx="23812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43" name="Picture 7">
            <a:extLst>
              <a:ext uri="{FF2B5EF4-FFF2-40B4-BE49-F238E27FC236}">
                <a16:creationId xmlns:a16="http://schemas.microsoft.com/office/drawing/2014/main" id="{2C2FB7C6-B27F-4E62-BAD2-9665C9A9F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18" y="39328"/>
            <a:ext cx="59118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144" name="Picture 8">
            <a:extLst>
              <a:ext uri="{FF2B5EF4-FFF2-40B4-BE49-F238E27FC236}">
                <a16:creationId xmlns:a16="http://schemas.microsoft.com/office/drawing/2014/main" id="{37C42167-B64D-43F1-BC57-C4B1629DE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911" y="461809"/>
            <a:ext cx="1912938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A99BD4-C176-4C74-B7E7-9ACACD040447}"/>
              </a:ext>
            </a:extLst>
          </p:cNvPr>
          <p:cNvSpPr txBox="1">
            <a:spLocks/>
          </p:cNvSpPr>
          <p:nvPr/>
        </p:nvSpPr>
        <p:spPr>
          <a:xfrm>
            <a:off x="990600" y="164372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Image transforms can be simple arithmetic operations on images or complex mathematical operations which convert image from one representation to another.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</a:rPr>
              <a:t>Or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 function or operator that takes an image as its input and produces an image as its output. Depending on the transform  , the input and output images  may appear entirely differently and have different interpretations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B5F8532-523B-4117-9A97-3CFFD1B33FE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25245" y="16668"/>
            <a:ext cx="10515600" cy="1212364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Image Transform</a:t>
            </a:r>
          </a:p>
        </p:txBody>
      </p:sp>
    </p:spTree>
    <p:extLst>
      <p:ext uri="{BB962C8B-B14F-4D97-AF65-F5344CB8AC3E}">
        <p14:creationId xmlns:p14="http://schemas.microsoft.com/office/powerpoint/2010/main" val="590291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A6AA9-9AFF-46C6-A3F5-D7784F3B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249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Need of Image Transforms: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47A99-13AA-4948-891A-505AA777A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93859"/>
          </a:xfrm>
        </p:spPr>
        <p:txBody>
          <a:bodyPr/>
          <a:lstStyle/>
          <a:p>
            <a:r>
              <a:rPr lang="en-US" dirty="0"/>
              <a:t>Viewing an image in different domains enables the identification of features that may not be as easily detected in spatial domain.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Image transforms are used majorly in feature extraction, image compression and image enhancement.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621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12F917B4-8B3E-4CD9-8904-7C629723580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95749" y="119062"/>
            <a:ext cx="10515600" cy="1325563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Image Transform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C4D77156-9FA5-47AB-99AD-C9FC1840E14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A particularly important class of 2-D linear transforms, denoted T(u, v)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/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/>
              <a:t> </a:t>
            </a:r>
          </a:p>
        </p:txBody>
      </p:sp>
      <p:graphicFrame>
        <p:nvGraphicFramePr>
          <p:cNvPr id="221188" name="Object 4">
            <a:extLst>
              <a:ext uri="{FF2B5EF4-FFF2-40B4-BE49-F238E27FC236}">
                <a16:creationId xmlns:a16="http://schemas.microsoft.com/office/drawing/2014/main" id="{8C505241-CEED-484D-B9FA-2C8BFE540E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7589" y="2587625"/>
          <a:ext cx="7710487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3" imgW="3098520" imgH="1358640" progId="Equation.DSMT4">
                  <p:embed/>
                </p:oleObj>
              </mc:Choice>
              <mc:Fallback>
                <p:oleObj name="Equation" r:id="rId3" imgW="3098520" imgH="1358640" progId="Equation.DSMT4">
                  <p:embed/>
                  <p:pic>
                    <p:nvPicPr>
                      <p:cNvPr id="221188" name="Object 4">
                        <a:extLst>
                          <a:ext uri="{FF2B5EF4-FFF2-40B4-BE49-F238E27FC236}">
                            <a16:creationId xmlns:a16="http://schemas.microsoft.com/office/drawing/2014/main" id="{8C505241-CEED-484D-B9FA-2C8BFE540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9" y="2587625"/>
                        <a:ext cx="7710487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B0299BCB-F592-46D8-BAAC-4A8F644E2B6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25245" y="16668"/>
            <a:ext cx="10515600" cy="1212364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Image Transform</a:t>
            </a:r>
          </a:p>
        </p:txBody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228D3855-E628-4311-ABD6-C26B4422887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Given T(u, v), the original image f(x, y) can be recoverd using the inverse tranformation of T(u, v).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/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/>
              <a:t> </a:t>
            </a:r>
          </a:p>
        </p:txBody>
      </p:sp>
      <p:graphicFrame>
        <p:nvGraphicFramePr>
          <p:cNvPr id="222212" name="Object 4">
            <a:extLst>
              <a:ext uri="{FF2B5EF4-FFF2-40B4-BE49-F238E27FC236}">
                <a16:creationId xmlns:a16="http://schemas.microsoft.com/office/drawing/2014/main" id="{5D71B436-F4FC-4ECB-8B10-FF5A25F839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5825" y="2792413"/>
          <a:ext cx="8415338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3" imgW="3441600" imgH="888840" progId="Equation.DSMT4">
                  <p:embed/>
                </p:oleObj>
              </mc:Choice>
              <mc:Fallback>
                <p:oleObj name="Equation" r:id="rId3" imgW="3441600" imgH="888840" progId="Equation.DSMT4">
                  <p:embed/>
                  <p:pic>
                    <p:nvPicPr>
                      <p:cNvPr id="222212" name="Object 4">
                        <a:extLst>
                          <a:ext uri="{FF2B5EF4-FFF2-40B4-BE49-F238E27FC236}">
                            <a16:creationId xmlns:a16="http://schemas.microsoft.com/office/drawing/2014/main" id="{5D71B436-F4FC-4ECB-8B10-FF5A25F839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2792413"/>
                        <a:ext cx="8415338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4" name="Picture 4">
            <a:extLst>
              <a:ext uri="{FF2B5EF4-FFF2-40B4-BE49-F238E27FC236}">
                <a16:creationId xmlns:a16="http://schemas.microsoft.com/office/drawing/2014/main" id="{55E0518A-3083-4C64-942C-AC9D76BC9E8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1014" y="1803401"/>
            <a:ext cx="8702675" cy="1730375"/>
          </a:xfrm>
          <a:noFill/>
          <a:ln/>
        </p:spPr>
      </p:pic>
      <p:sp>
        <p:nvSpPr>
          <p:cNvPr id="220165" name="Rectangle 5">
            <a:extLst>
              <a:ext uri="{FF2B5EF4-FFF2-40B4-BE49-F238E27FC236}">
                <a16:creationId xmlns:a16="http://schemas.microsoft.com/office/drawing/2014/main" id="{91178CB9-B5DA-46FD-8C2F-BA990F57482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67929" y="79989"/>
            <a:ext cx="10515600" cy="1325563"/>
          </a:xfrm>
          <a:noFill/>
          <a:ln/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Image Transform</a:t>
            </a:r>
          </a:p>
        </p:txBody>
      </p:sp>
      <p:pic>
        <p:nvPicPr>
          <p:cNvPr id="220166" name="Picture 6">
            <a:extLst>
              <a:ext uri="{FF2B5EF4-FFF2-40B4-BE49-F238E27FC236}">
                <a16:creationId xmlns:a16="http://schemas.microsoft.com/office/drawing/2014/main" id="{A2AFE998-B665-40B8-B44F-E18918B63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6" y="3640139"/>
            <a:ext cx="2149475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98A08E1F-4BB4-4D08-9742-DD0DF908B46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11350" y="-42863"/>
            <a:ext cx="8540750" cy="1143001"/>
          </a:xfrm>
        </p:spPr>
        <p:txBody>
          <a:bodyPr/>
          <a:lstStyle/>
          <a:p>
            <a:r>
              <a:rPr lang="en-US" altLang="en-US" sz="2800"/>
              <a:t>Example: Image Denoising by Using DCT Transform</a:t>
            </a:r>
          </a:p>
        </p:txBody>
      </p:sp>
      <p:pic>
        <p:nvPicPr>
          <p:cNvPr id="223236" name="Picture 4">
            <a:extLst>
              <a:ext uri="{FF2B5EF4-FFF2-40B4-BE49-F238E27FC236}">
                <a16:creationId xmlns:a16="http://schemas.microsoft.com/office/drawing/2014/main" id="{89DF6871-3975-4235-9D26-D6BA0ACD6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4" y="1000125"/>
            <a:ext cx="7043737" cy="52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7" name="Picture 5">
            <a:extLst>
              <a:ext uri="{FF2B5EF4-FFF2-40B4-BE49-F238E27FC236}">
                <a16:creationId xmlns:a16="http://schemas.microsoft.com/office/drawing/2014/main" id="{BF27FFDF-4DB7-40FF-96B3-691D99D0BEC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2838" y="1019175"/>
            <a:ext cx="1935162" cy="4565650"/>
          </a:xfrm>
          <a:noFill/>
          <a:ln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7BF5D345-9FC6-457E-ADEA-842AC689F5C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Forward Transform Kernel</a:t>
            </a:r>
          </a:p>
        </p:txBody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F36ACCA0-A7F0-4C77-93C7-551B495C288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835457"/>
            <a:ext cx="10515600" cy="43513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 sz="2400"/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/>
              <a:t> </a:t>
            </a:r>
          </a:p>
        </p:txBody>
      </p:sp>
      <p:graphicFrame>
        <p:nvGraphicFramePr>
          <p:cNvPr id="225284" name="Object 4">
            <a:extLst>
              <a:ext uri="{FF2B5EF4-FFF2-40B4-BE49-F238E27FC236}">
                <a16:creationId xmlns:a16="http://schemas.microsoft.com/office/drawing/2014/main" id="{B1D89B43-69FA-4304-82D3-FD8FA8A687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5713" y="1336676"/>
          <a:ext cx="7612062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3" imgW="3263760" imgH="2057400" progId="Equation.DSMT4">
                  <p:embed/>
                </p:oleObj>
              </mc:Choice>
              <mc:Fallback>
                <p:oleObj name="Equation" r:id="rId3" imgW="3263760" imgH="2057400" progId="Equation.DSMT4">
                  <p:embed/>
                  <p:pic>
                    <p:nvPicPr>
                      <p:cNvPr id="225284" name="Object 4">
                        <a:extLst>
                          <a:ext uri="{FF2B5EF4-FFF2-40B4-BE49-F238E27FC236}">
                            <a16:creationId xmlns:a16="http://schemas.microsoft.com/office/drawing/2014/main" id="{B1D89B43-69FA-4304-82D3-FD8FA8A687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1336676"/>
                        <a:ext cx="7612062" cy="479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14F51C-5C7D-48A3-A90A-E1E89EA61C44}"/>
              </a:ext>
            </a:extLst>
          </p:cNvPr>
          <p:cNvSpPr/>
          <p:nvPr/>
        </p:nvSpPr>
        <p:spPr>
          <a:xfrm>
            <a:off x="775855" y="1576433"/>
            <a:ext cx="103724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MT"/>
              </a:rPr>
              <a:t>Arithmetic operations between two images </a:t>
            </a:r>
            <a:r>
              <a:rPr lang="en-US" sz="2800" i="1" dirty="0">
                <a:solidFill>
                  <a:srgbClr val="000000"/>
                </a:solidFill>
                <a:latin typeface="Arial,Italic"/>
              </a:rPr>
              <a:t>f</a:t>
            </a:r>
            <a:r>
              <a:rPr lang="en-US" sz="2800" dirty="0">
                <a:solidFill>
                  <a:srgbClr val="000000"/>
                </a:solidFill>
                <a:latin typeface="ArialMT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Arial,Italic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ArialMT"/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Arial,Italic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ArialMT"/>
              </a:rPr>
              <a:t>) and </a:t>
            </a:r>
            <a:r>
              <a:rPr lang="en-US" sz="2800" i="1" dirty="0">
                <a:solidFill>
                  <a:srgbClr val="000000"/>
                </a:solidFill>
                <a:latin typeface="Arial,Italic"/>
              </a:rPr>
              <a:t>g</a:t>
            </a:r>
            <a:r>
              <a:rPr lang="en-US" sz="2800" dirty="0">
                <a:solidFill>
                  <a:srgbClr val="000000"/>
                </a:solidFill>
                <a:latin typeface="ArialMT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Arial,Italic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ArialMT"/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Arial,Italic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ArialMT"/>
              </a:rPr>
              <a:t>) are denoted as: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0F8DA7-6E8B-4167-B810-354914EAA64F}"/>
              </a:ext>
            </a:extLst>
          </p:cNvPr>
          <p:cNvSpPr/>
          <p:nvPr/>
        </p:nvSpPr>
        <p:spPr>
          <a:xfrm>
            <a:off x="332506" y="353352"/>
            <a:ext cx="5107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MT"/>
              </a:rPr>
              <a:t>Arithmetic Operations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E7696-DE5D-43E6-BDBC-2CCA6471B0CB}"/>
              </a:ext>
            </a:extLst>
          </p:cNvPr>
          <p:cNvSpPr txBox="1"/>
          <p:nvPr/>
        </p:nvSpPr>
        <p:spPr>
          <a:xfrm>
            <a:off x="4156364" y="2887682"/>
            <a:ext cx="50707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s(x, y) = f(x, y) </a:t>
            </a:r>
            <a:r>
              <a:rPr lang="en-US" sz="3200" b="1" dirty="0">
                <a:solidFill>
                  <a:srgbClr val="FF0000"/>
                </a:solidFill>
              </a:rPr>
              <a:t>+</a:t>
            </a:r>
            <a:r>
              <a:rPr lang="en-US" sz="3200" dirty="0"/>
              <a:t> g(x, y)</a:t>
            </a:r>
          </a:p>
          <a:p>
            <a:endParaRPr lang="en-US" sz="3200" dirty="0"/>
          </a:p>
          <a:p>
            <a:r>
              <a:rPr lang="en-US" sz="3200" dirty="0"/>
              <a:t>d(x, y) = f(x, y) </a:t>
            </a:r>
            <a:r>
              <a:rPr lang="en-US" sz="3200" b="1" dirty="0">
                <a:solidFill>
                  <a:srgbClr val="FF0000"/>
                </a:solidFill>
              </a:rPr>
              <a:t>-</a:t>
            </a:r>
            <a:r>
              <a:rPr lang="en-US" sz="3200" dirty="0"/>
              <a:t> g(x, y)</a:t>
            </a:r>
          </a:p>
          <a:p>
            <a:endParaRPr lang="en-US" sz="3200" dirty="0"/>
          </a:p>
          <a:p>
            <a:r>
              <a:rPr lang="en-US" sz="3200" dirty="0"/>
              <a:t>p(x, y) = f(x, y) </a:t>
            </a:r>
            <a:r>
              <a:rPr lang="en-US" sz="3200" b="1" dirty="0">
                <a:solidFill>
                  <a:srgbClr val="FF0000"/>
                </a:solidFill>
              </a:rPr>
              <a:t>X</a:t>
            </a:r>
            <a:r>
              <a:rPr lang="en-US" sz="3200" dirty="0"/>
              <a:t> g(x, y)</a:t>
            </a:r>
          </a:p>
          <a:p>
            <a:endParaRPr lang="en-US" sz="3200" dirty="0"/>
          </a:p>
          <a:p>
            <a:r>
              <a:rPr lang="en-US" sz="3200" dirty="0"/>
              <a:t>v(x, y) = f(x, y) </a:t>
            </a:r>
            <a:r>
              <a:rPr lang="en-US" sz="3200" b="1" dirty="0">
                <a:solidFill>
                  <a:srgbClr val="FF0000"/>
                </a:solidFill>
              </a:rPr>
              <a:t>÷</a:t>
            </a:r>
            <a:r>
              <a:rPr lang="en-US" sz="3200" dirty="0"/>
              <a:t> g(x, y)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95125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09416238-2820-4162-9D10-220BDDE01E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Kernels for 2-D Fourier Transform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722309FC-EF1D-40F3-A709-792CF52D630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 sz="2400"/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/>
              <a:t> </a:t>
            </a:r>
          </a:p>
        </p:txBody>
      </p:sp>
      <p:graphicFrame>
        <p:nvGraphicFramePr>
          <p:cNvPr id="226308" name="Object 4">
            <a:extLst>
              <a:ext uri="{FF2B5EF4-FFF2-40B4-BE49-F238E27FC236}">
                <a16:creationId xmlns:a16="http://schemas.microsoft.com/office/drawing/2014/main" id="{24AC7BEE-98E1-46FB-8643-29E060A91C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27325" y="1552576"/>
          <a:ext cx="5276850" cy="435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3" imgW="1904760" imgH="1574640" progId="Equation.DSMT4">
                  <p:embed/>
                </p:oleObj>
              </mc:Choice>
              <mc:Fallback>
                <p:oleObj name="Equation" r:id="rId3" imgW="1904760" imgH="1574640" progId="Equation.DSMT4">
                  <p:embed/>
                  <p:pic>
                    <p:nvPicPr>
                      <p:cNvPr id="226308" name="Object 4">
                        <a:extLst>
                          <a:ext uri="{FF2B5EF4-FFF2-40B4-BE49-F238E27FC236}">
                            <a16:creationId xmlns:a16="http://schemas.microsoft.com/office/drawing/2014/main" id="{24AC7BEE-98E1-46FB-8643-29E060A91C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1552576"/>
                        <a:ext cx="5276850" cy="435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2D76EDB0-DC8D-443A-A2DF-CAC850D96DF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2-D Fourier Transform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482F9F39-66E4-4250-8D78-BD39B095F5D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 sz="2400"/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/>
              <a:t> </a:t>
            </a:r>
          </a:p>
        </p:txBody>
      </p:sp>
      <p:graphicFrame>
        <p:nvGraphicFramePr>
          <p:cNvPr id="227332" name="Object 4">
            <a:extLst>
              <a:ext uri="{FF2B5EF4-FFF2-40B4-BE49-F238E27FC236}">
                <a16:creationId xmlns:a16="http://schemas.microsoft.com/office/drawing/2014/main" id="{1798015E-4F9F-417F-9772-20ECCB6899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5551" y="1854200"/>
          <a:ext cx="7402513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3" imgW="2463480" imgH="1117440" progId="Equation.DSMT4">
                  <p:embed/>
                </p:oleObj>
              </mc:Choice>
              <mc:Fallback>
                <p:oleObj name="Equation" r:id="rId3" imgW="2463480" imgH="1117440" progId="Equation.DSMT4">
                  <p:embed/>
                  <p:pic>
                    <p:nvPicPr>
                      <p:cNvPr id="227332" name="Object 4">
                        <a:extLst>
                          <a:ext uri="{FF2B5EF4-FFF2-40B4-BE49-F238E27FC236}">
                            <a16:creationId xmlns:a16="http://schemas.microsoft.com/office/drawing/2014/main" id="{1798015E-4F9F-417F-9772-20ECCB6899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1854200"/>
                        <a:ext cx="7402513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CDD9DF26-CB32-4954-9947-72CBE9AF989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Probabilistic Methods</a:t>
            </a:r>
          </a:p>
        </p:txBody>
      </p:sp>
      <p:graphicFrame>
        <p:nvGraphicFramePr>
          <p:cNvPr id="228357" name="Object 5">
            <a:extLst>
              <a:ext uri="{FF2B5EF4-FFF2-40B4-BE49-F238E27FC236}">
                <a16:creationId xmlns:a16="http://schemas.microsoft.com/office/drawing/2014/main" id="{2A30B88F-0457-4335-8E2A-86546B03BD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2975" y="1346201"/>
          <a:ext cx="7900988" cy="242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3" imgW="4305240" imgH="1320480" progId="Equation.DSMT4">
                  <p:embed/>
                </p:oleObj>
              </mc:Choice>
              <mc:Fallback>
                <p:oleObj name="Equation" r:id="rId3" imgW="4305240" imgH="1320480" progId="Equation.DSMT4">
                  <p:embed/>
                  <p:pic>
                    <p:nvPicPr>
                      <p:cNvPr id="228357" name="Object 5">
                        <a:extLst>
                          <a:ext uri="{FF2B5EF4-FFF2-40B4-BE49-F238E27FC236}">
                            <a16:creationId xmlns:a16="http://schemas.microsoft.com/office/drawing/2014/main" id="{2A30B88F-0457-4335-8E2A-86546B03BD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1346201"/>
                        <a:ext cx="7900988" cy="242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8" name="Object 6">
            <a:extLst>
              <a:ext uri="{FF2B5EF4-FFF2-40B4-BE49-F238E27FC236}">
                <a16:creationId xmlns:a16="http://schemas.microsoft.com/office/drawing/2014/main" id="{CFBA5C84-E592-4C2C-92D0-99E860CEC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9963" y="3859213"/>
          <a:ext cx="179705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5" imgW="736560" imgH="431640" progId="Equation.DSMT4">
                  <p:embed/>
                </p:oleObj>
              </mc:Choice>
              <mc:Fallback>
                <p:oleObj name="Equation" r:id="rId5" imgW="736560" imgH="431640" progId="Equation.DSMT4">
                  <p:embed/>
                  <p:pic>
                    <p:nvPicPr>
                      <p:cNvPr id="228358" name="Object 6">
                        <a:extLst>
                          <a:ext uri="{FF2B5EF4-FFF2-40B4-BE49-F238E27FC236}">
                            <a16:creationId xmlns:a16="http://schemas.microsoft.com/office/drawing/2014/main" id="{CFBA5C84-E592-4C2C-92D0-99E860CEC5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3859213"/>
                        <a:ext cx="179705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9" name="Object 7">
            <a:extLst>
              <a:ext uri="{FF2B5EF4-FFF2-40B4-BE49-F238E27FC236}">
                <a16:creationId xmlns:a16="http://schemas.microsoft.com/office/drawing/2014/main" id="{D1D0392F-7BA1-47C5-9929-C8F7ACBF4D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9326" y="4997451"/>
          <a:ext cx="484822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7" imgW="2514600" imgH="660240" progId="Equation.DSMT4">
                  <p:embed/>
                </p:oleObj>
              </mc:Choice>
              <mc:Fallback>
                <p:oleObj name="Equation" r:id="rId7" imgW="2514600" imgH="660240" progId="Equation.DSMT4">
                  <p:embed/>
                  <p:pic>
                    <p:nvPicPr>
                      <p:cNvPr id="228359" name="Object 7">
                        <a:extLst>
                          <a:ext uri="{FF2B5EF4-FFF2-40B4-BE49-F238E27FC236}">
                            <a16:creationId xmlns:a16="http://schemas.microsoft.com/office/drawing/2014/main" id="{D1D0392F-7BA1-47C5-9929-C8F7ACBF4D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6" y="4997451"/>
                        <a:ext cx="4848225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B2C64286-E92E-46A3-8388-670BD20CD5C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Probabilistic Methods</a:t>
            </a:r>
          </a:p>
        </p:txBody>
      </p:sp>
      <p:graphicFrame>
        <p:nvGraphicFramePr>
          <p:cNvPr id="229382" name="Object 6">
            <a:extLst>
              <a:ext uri="{FF2B5EF4-FFF2-40B4-BE49-F238E27FC236}">
                <a16:creationId xmlns:a16="http://schemas.microsoft.com/office/drawing/2014/main" id="{FCF1698B-1433-49E9-B207-974FD37E5F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9000" y="1520825"/>
          <a:ext cx="62992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3" imgW="2577960" imgH="660240" progId="Equation.DSMT4">
                  <p:embed/>
                </p:oleObj>
              </mc:Choice>
              <mc:Fallback>
                <p:oleObj name="Equation" r:id="rId3" imgW="2577960" imgH="660240" progId="Equation.DSMT4">
                  <p:embed/>
                  <p:pic>
                    <p:nvPicPr>
                      <p:cNvPr id="229382" name="Object 6">
                        <a:extLst>
                          <a:ext uri="{FF2B5EF4-FFF2-40B4-BE49-F238E27FC236}">
                            <a16:creationId xmlns:a16="http://schemas.microsoft.com/office/drawing/2014/main" id="{FCF1698B-1433-49E9-B207-974FD37E5F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1520825"/>
                        <a:ext cx="6299200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3" name="Object 7">
            <a:extLst>
              <a:ext uri="{FF2B5EF4-FFF2-40B4-BE49-F238E27FC236}">
                <a16:creationId xmlns:a16="http://schemas.microsoft.com/office/drawing/2014/main" id="{3217833C-9004-47E0-9CF4-FF9CFEE92499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2189164" y="3592513"/>
          <a:ext cx="656748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5" imgW="2793960" imgH="685800" progId="Equation.DSMT4">
                  <p:embed/>
                </p:oleObj>
              </mc:Choice>
              <mc:Fallback>
                <p:oleObj name="Equation" r:id="rId5" imgW="2793960" imgH="685800" progId="Equation.DSMT4">
                  <p:embed/>
                  <p:pic>
                    <p:nvPicPr>
                      <p:cNvPr id="229383" name="Object 7">
                        <a:extLst>
                          <a:ext uri="{FF2B5EF4-FFF2-40B4-BE49-F238E27FC236}">
                            <a16:creationId xmlns:a16="http://schemas.microsoft.com/office/drawing/2014/main" id="{3217833C-9004-47E0-9CF4-FF9CFEE924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4" y="3592513"/>
                        <a:ext cx="656748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F4D03904-8F43-4D7A-9D89-974342092C7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Example: Comparison of Standard Deviation Values</a:t>
            </a:r>
          </a:p>
        </p:txBody>
      </p:sp>
      <p:graphicFrame>
        <p:nvGraphicFramePr>
          <p:cNvPr id="231430" name="Object 6">
            <a:extLst>
              <a:ext uri="{FF2B5EF4-FFF2-40B4-BE49-F238E27FC236}">
                <a16:creationId xmlns:a16="http://schemas.microsoft.com/office/drawing/2014/main" id="{AC227876-D35F-434D-A26A-871FE5784FE3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5484813" y="5235576"/>
          <a:ext cx="138271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231430" name="Object 6">
                        <a:extLst>
                          <a:ext uri="{FF2B5EF4-FFF2-40B4-BE49-F238E27FC236}">
                            <a16:creationId xmlns:a16="http://schemas.microsoft.com/office/drawing/2014/main" id="{AC227876-D35F-434D-A26A-871FE5784F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3" y="5235576"/>
                        <a:ext cx="1382712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1428" name="Picture 4">
            <a:extLst>
              <a:ext uri="{FF2B5EF4-FFF2-40B4-BE49-F238E27FC236}">
                <a16:creationId xmlns:a16="http://schemas.microsoft.com/office/drawing/2014/main" id="{BD601630-4A48-440E-8E6A-CF4964F1DCF3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4800" y="2425701"/>
            <a:ext cx="9093200" cy="2589213"/>
          </a:xfrm>
          <a:noFill/>
          <a:ln/>
        </p:spPr>
      </p:pic>
      <p:graphicFrame>
        <p:nvGraphicFramePr>
          <p:cNvPr id="231429" name="Object 5">
            <a:extLst>
              <a:ext uri="{FF2B5EF4-FFF2-40B4-BE49-F238E27FC236}">
                <a16:creationId xmlns:a16="http://schemas.microsoft.com/office/drawing/2014/main" id="{4122ADAB-425C-4E39-ADC2-0BDCD17F23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6626" y="5210175"/>
          <a:ext cx="14827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6" imgW="545760" imgH="177480" progId="Equation.DSMT4">
                  <p:embed/>
                </p:oleObj>
              </mc:Choice>
              <mc:Fallback>
                <p:oleObj name="Equation" r:id="rId6" imgW="545760" imgH="177480" progId="Equation.DSMT4">
                  <p:embed/>
                  <p:pic>
                    <p:nvPicPr>
                      <p:cNvPr id="231429" name="Object 5">
                        <a:extLst>
                          <a:ext uri="{FF2B5EF4-FFF2-40B4-BE49-F238E27FC236}">
                            <a16:creationId xmlns:a16="http://schemas.microsoft.com/office/drawing/2014/main" id="{4122ADAB-425C-4E39-ADC2-0BDCD17F23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6" y="5210175"/>
                        <a:ext cx="14827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2" name="Object 8">
            <a:extLst>
              <a:ext uri="{FF2B5EF4-FFF2-40B4-BE49-F238E27FC236}">
                <a16:creationId xmlns:a16="http://schemas.microsoft.com/office/drawing/2014/main" id="{2332D239-AC91-43DB-9FD9-19F6A7812DA2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8507413" y="5205414"/>
          <a:ext cx="14017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Equation" r:id="rId8" imgW="571320" imgH="177480" progId="Equation.DSMT4">
                  <p:embed/>
                </p:oleObj>
              </mc:Choice>
              <mc:Fallback>
                <p:oleObj name="Equation" r:id="rId8" imgW="571320" imgH="177480" progId="Equation.DSMT4">
                  <p:embed/>
                  <p:pic>
                    <p:nvPicPr>
                      <p:cNvPr id="231432" name="Object 8">
                        <a:extLst>
                          <a:ext uri="{FF2B5EF4-FFF2-40B4-BE49-F238E27FC236}">
                            <a16:creationId xmlns:a16="http://schemas.microsoft.com/office/drawing/2014/main" id="{2332D239-AC91-43DB-9FD9-19F6A7812D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7413" y="5205414"/>
                        <a:ext cx="140176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02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202E6492-BDD5-45EC-B93C-4BEFD100398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Example:</a:t>
            </a:r>
            <a:r>
              <a:rPr lang="en-US" altLang="en-US" sz="2400" dirty="0"/>
              <a:t> Addition of Noisy Images for Noise Reduction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B904F043-4BE2-4BBB-B5E2-291DCDA6DB3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825625"/>
            <a:ext cx="10515600" cy="487014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3200" dirty="0"/>
              <a:t>Noiseless image: f(x, y)</a:t>
            </a:r>
          </a:p>
          <a:p>
            <a:pPr marL="2290763" indent="-2290763">
              <a:buFont typeface="Arial" panose="020B0604020202020204" pitchFamily="34" charset="0"/>
              <a:buNone/>
            </a:pPr>
            <a:r>
              <a:rPr lang="en-US" altLang="en-US" sz="3200" dirty="0"/>
              <a:t>Noise: n(x, y)  </a:t>
            </a:r>
            <a:r>
              <a:rPr lang="en-US" altLang="en-US" sz="2400" dirty="0"/>
              <a:t>(at every pair of coordinates (x, y), the noise is uncorrelated and  has zero average value)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200" dirty="0"/>
              <a:t>Corrupted image: g(x, y)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/>
              <a:t>                                g(x, y) = f(x, y) + n(x, y)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dirty="0"/>
              <a:t>Reducing the noise by adding a set of noisy images, {</a:t>
            </a:r>
            <a:r>
              <a:rPr lang="en-US" altLang="en-US" sz="2400" dirty="0" err="1"/>
              <a:t>g</a:t>
            </a:r>
            <a:r>
              <a:rPr lang="en-US" altLang="en-US" sz="2400" baseline="-25000" dirty="0" err="1"/>
              <a:t>i</a:t>
            </a:r>
            <a:r>
              <a:rPr lang="en-US" altLang="en-US" sz="2400" dirty="0"/>
              <a:t>(x, y)}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dirty="0"/>
              <a:t>                     </a:t>
            </a:r>
          </a:p>
        </p:txBody>
      </p:sp>
      <p:graphicFrame>
        <p:nvGraphicFramePr>
          <p:cNvPr id="190469" name="Object 5">
            <a:extLst>
              <a:ext uri="{FF2B5EF4-FFF2-40B4-BE49-F238E27FC236}">
                <a16:creationId xmlns:a16="http://schemas.microsoft.com/office/drawing/2014/main" id="{06152E26-F4F9-49DC-8506-DCADD5B964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473677"/>
              </p:ext>
            </p:extLst>
          </p:nvPr>
        </p:nvGraphicFramePr>
        <p:xfrm>
          <a:off x="3436938" y="5263330"/>
          <a:ext cx="40767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1434960" imgH="431640" progId="Equation.DSMT4">
                  <p:embed/>
                </p:oleObj>
              </mc:Choice>
              <mc:Fallback>
                <p:oleObj name="Equation" r:id="rId3" imgW="1434960" imgH="431640" progId="Equation.DSMT4">
                  <p:embed/>
                  <p:pic>
                    <p:nvPicPr>
                      <p:cNvPr id="190469" name="Object 5">
                        <a:extLst>
                          <a:ext uri="{FF2B5EF4-FFF2-40B4-BE49-F238E27FC236}">
                            <a16:creationId xmlns:a16="http://schemas.microsoft.com/office/drawing/2014/main" id="{06152E26-F4F9-49DC-8506-DCADD5B964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8" y="5263330"/>
                        <a:ext cx="4076700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8BA77E88-9FF1-4778-9593-2BC32C81E80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An Example of Image Subtraction: Mask Mode Radiography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6C79F159-36D0-4474-BF0F-84AC25D0319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000" b="1" dirty="0"/>
              <a:t>Mask h(</a:t>
            </a:r>
            <a:r>
              <a:rPr lang="en-US" altLang="en-US" sz="2000" b="1" dirty="0" err="1"/>
              <a:t>x,y</a:t>
            </a:r>
            <a:r>
              <a:rPr lang="en-US" altLang="en-US" sz="2000" b="1" dirty="0"/>
              <a:t>):</a:t>
            </a:r>
            <a:r>
              <a:rPr lang="en-US" altLang="en-US" sz="2000" dirty="0"/>
              <a:t> an X-ray image of a region of a patient’s body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000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b="1" dirty="0"/>
              <a:t>Live images f(</a:t>
            </a:r>
            <a:r>
              <a:rPr lang="en-US" altLang="en-US" sz="2000" b="1" dirty="0" err="1"/>
              <a:t>x,y</a:t>
            </a:r>
            <a:r>
              <a:rPr lang="en-US" altLang="en-US" sz="2000" b="1" dirty="0"/>
              <a:t>):</a:t>
            </a:r>
            <a:r>
              <a:rPr lang="en-US" altLang="en-US" sz="2000" dirty="0"/>
              <a:t> X-ray images captured at TV rates after injection of the contrast medium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000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b="1" dirty="0"/>
              <a:t>Enhanced detail g(</a:t>
            </a:r>
            <a:r>
              <a:rPr lang="en-US" altLang="en-US" sz="2000" b="1" dirty="0" err="1"/>
              <a:t>x,y</a:t>
            </a:r>
            <a:r>
              <a:rPr lang="en-US" altLang="en-US" sz="2000" b="1" dirty="0"/>
              <a:t>)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000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/>
              <a:t>                     g(</a:t>
            </a:r>
            <a:r>
              <a:rPr lang="en-US" altLang="en-US" sz="2000" dirty="0" err="1"/>
              <a:t>x,y</a:t>
            </a:r>
            <a:r>
              <a:rPr lang="en-US" altLang="en-US" sz="2000" dirty="0"/>
              <a:t>) = f(</a:t>
            </a:r>
            <a:r>
              <a:rPr lang="en-US" altLang="en-US" sz="2000" dirty="0" err="1"/>
              <a:t>x,y</a:t>
            </a:r>
            <a:r>
              <a:rPr lang="en-US" altLang="en-US" sz="2000" dirty="0"/>
              <a:t>) - h(</a:t>
            </a:r>
            <a:r>
              <a:rPr lang="en-US" altLang="en-US" sz="2000" dirty="0" err="1"/>
              <a:t>x,y</a:t>
            </a:r>
            <a:r>
              <a:rPr lang="en-US" altLang="en-US" sz="2000" dirty="0"/>
              <a:t>)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000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    The procedure gives a movie showing how the contrast medium propagates through the various arteries in the area being observed.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8" name="Picture 6">
            <a:extLst>
              <a:ext uri="{FF2B5EF4-FFF2-40B4-BE49-F238E27FC236}">
                <a16:creationId xmlns:a16="http://schemas.microsoft.com/office/drawing/2014/main" id="{1CDC27D3-6585-4CB2-9A5C-17D8D223D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450186"/>
            <a:ext cx="5951538" cy="589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40" name="Picture 8">
            <a:extLst>
              <a:ext uri="{FF2B5EF4-FFF2-40B4-BE49-F238E27FC236}">
                <a16:creationId xmlns:a16="http://schemas.microsoft.com/office/drawing/2014/main" id="{910DA2AF-D7F3-4D99-9DC5-73C74E4D5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4" y="206375"/>
            <a:ext cx="176688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1671</Words>
  <Application>Microsoft Office PowerPoint</Application>
  <PresentationFormat>Widescreen</PresentationFormat>
  <Paragraphs>270</Paragraphs>
  <Slides>65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8" baseType="lpstr">
      <vt:lpstr>Arial</vt:lpstr>
      <vt:lpstr>Arial Black</vt:lpstr>
      <vt:lpstr>Arial,Italic</vt:lpstr>
      <vt:lpstr>ArialMT</vt:lpstr>
      <vt:lpstr>Calibri</vt:lpstr>
      <vt:lpstr>Calibri Light</vt:lpstr>
      <vt:lpstr>CambriaMath</vt:lpstr>
      <vt:lpstr>Times New Roman</vt:lpstr>
      <vt:lpstr>Trebuchet MS</vt:lpstr>
      <vt:lpstr>Verdana</vt:lpstr>
      <vt:lpstr>Wingdings</vt:lpstr>
      <vt:lpstr>Office Theme</vt:lpstr>
      <vt:lpstr>MathType 6.0 Equation</vt:lpstr>
      <vt:lpstr>PowerPoint Presentation</vt:lpstr>
      <vt:lpstr>Elementwise Versus Matrix Operations</vt:lpstr>
      <vt:lpstr>PowerPoint Presentation</vt:lpstr>
      <vt:lpstr>PowerPoint Presentation</vt:lpstr>
      <vt:lpstr>PowerPoint Presentation</vt:lpstr>
      <vt:lpstr>PowerPoint Presentation</vt:lpstr>
      <vt:lpstr>Example: Addition of Noisy Images for Noise Reduction</vt:lpstr>
      <vt:lpstr>An Example of Image Subtraction: Mask Mode Radiography</vt:lpstr>
      <vt:lpstr>PowerPoint Presentation</vt:lpstr>
      <vt:lpstr>An Example of Image Multiplication</vt:lpstr>
      <vt:lpstr>Set and Logical Operations</vt:lpstr>
      <vt:lpstr>Set and Logical Operations</vt:lpstr>
      <vt:lpstr>Set and Logical Operations</vt:lpstr>
      <vt:lpstr>Set and Logical Operations</vt:lpstr>
      <vt:lpstr>Set and Logical Operations</vt:lpstr>
      <vt:lpstr>Spatial Operations</vt:lpstr>
      <vt:lpstr>Spatial Operations</vt:lpstr>
      <vt:lpstr>Spatial Operations</vt:lpstr>
      <vt:lpstr>Geometric Spatial Transformations</vt:lpstr>
      <vt:lpstr>PowerPoint Presentation</vt:lpstr>
      <vt:lpstr>Spatial Image Transformations</vt:lpstr>
      <vt:lpstr>Example</vt:lpstr>
      <vt:lpstr>PowerPoint Presentation</vt:lpstr>
      <vt:lpstr>PowerPoint Presentation</vt:lpstr>
      <vt:lpstr>Complex Affine: First Scaling and then Translation</vt:lpstr>
      <vt:lpstr>PowerPoint Presentation</vt:lpstr>
      <vt:lpstr>Complex: First Scaling, Then Rotation, Finally Translation</vt:lpstr>
      <vt:lpstr>PowerPoint Presentation</vt:lpstr>
      <vt:lpstr>Image Interpolation</vt:lpstr>
      <vt:lpstr>Image Interpolation</vt:lpstr>
      <vt:lpstr>Bilinear Interpolation</vt:lpstr>
      <vt:lpstr>Bilinear Interpolation</vt:lpstr>
      <vt:lpstr>Bilinear Interpolation</vt:lpstr>
      <vt:lpstr>Bilinear Interpolation</vt:lpstr>
      <vt:lpstr>Bilinear Interpolation</vt:lpstr>
      <vt:lpstr>Bilinear Interpolation</vt:lpstr>
      <vt:lpstr>Bilinear Interpolation</vt:lpstr>
      <vt:lpstr>Example: Zooming-in</vt:lpstr>
      <vt:lpstr>Image Interpolation</vt:lpstr>
      <vt:lpstr>Intensity Transformations of Images</vt:lpstr>
      <vt:lpstr>Example: Shading Correction</vt:lpstr>
      <vt:lpstr>Example: Masking</vt:lpstr>
      <vt:lpstr>Rescaling Intensity Values</vt:lpstr>
      <vt:lpstr>PowerPoint Presentation</vt:lpstr>
      <vt:lpstr>Contrast Stretching</vt:lpstr>
      <vt:lpstr>Gamma Correction</vt:lpstr>
      <vt:lpstr>Example: Gamma Correction</vt:lpstr>
      <vt:lpstr>Intensity Assignment </vt:lpstr>
      <vt:lpstr>Example: Image Rotation and Intensity Interpolation</vt:lpstr>
      <vt:lpstr>Image Registration</vt:lpstr>
      <vt:lpstr>Image Registration</vt:lpstr>
      <vt:lpstr>Image Registration</vt:lpstr>
      <vt:lpstr>Image Transform</vt:lpstr>
      <vt:lpstr> Need of Image Transforms: </vt:lpstr>
      <vt:lpstr>Image Transform</vt:lpstr>
      <vt:lpstr>Image Transform</vt:lpstr>
      <vt:lpstr>Image Transform</vt:lpstr>
      <vt:lpstr>Example: Image Denoising by Using DCT Transform</vt:lpstr>
      <vt:lpstr>Forward Transform Kernel</vt:lpstr>
      <vt:lpstr>The Kernels for 2-D Fourier Transform</vt:lpstr>
      <vt:lpstr>2-D Fourier Transform</vt:lpstr>
      <vt:lpstr>Probabilistic Methods</vt:lpstr>
      <vt:lpstr>Probabilistic Methods</vt:lpstr>
      <vt:lpstr>Example: Comparison of Standard Deviation Values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Abdulhussien</dc:creator>
  <cp:lastModifiedBy>Abdulhussien</cp:lastModifiedBy>
  <cp:revision>21</cp:revision>
  <dcterms:created xsi:type="dcterms:W3CDTF">2019-10-03T04:43:45Z</dcterms:created>
  <dcterms:modified xsi:type="dcterms:W3CDTF">2019-10-05T07:24:24Z</dcterms:modified>
</cp:coreProperties>
</file>